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15"/>
  </p:notesMasterIdLst>
  <p:handoutMasterIdLst>
    <p:handoutMasterId r:id="rId16"/>
  </p:handoutMasterIdLst>
  <p:sldIdLst>
    <p:sldId id="260" r:id="rId2"/>
    <p:sldId id="337" r:id="rId3"/>
    <p:sldId id="289" r:id="rId4"/>
    <p:sldId id="340" r:id="rId5"/>
    <p:sldId id="342" r:id="rId6"/>
    <p:sldId id="365" r:id="rId7"/>
    <p:sldId id="344" r:id="rId8"/>
    <p:sldId id="367" r:id="rId9"/>
    <p:sldId id="368" r:id="rId10"/>
    <p:sldId id="345" r:id="rId11"/>
    <p:sldId id="346" r:id="rId12"/>
    <p:sldId id="369" r:id="rId13"/>
    <p:sldId id="303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ojection Défis Sud" initials="P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3011" autoAdjust="0"/>
  </p:normalViewPr>
  <p:slideViewPr>
    <p:cSldViewPr>
      <p:cViewPr varScale="1">
        <p:scale>
          <a:sx n="69" d="100"/>
          <a:sy n="69" d="100"/>
        </p:scale>
        <p:origin x="-12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3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7BD672B-678A-4080-AA62-EE496A546260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3F7BA64-4AAB-42AF-9F7F-8D1764B3E04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4360BF2-BF72-4B95-AC11-5F99DEB04816}" type="datetimeFigureOut">
              <a:rPr lang="fr-FR" smtClean="0"/>
              <a:pPr/>
              <a:t>15/11/2012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6A1C082-DA67-447E-8546-DAF9B745CB1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Forum DEFIS SUD Développement et Emploi, le FORUM INTERNATIONAL des Services Essentiels au Sud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Comité Consultatif du 6 décembre 2010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C082-DA67-447E-8546-DAF9B745CB1E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9F5057A-46D7-4415-B5AD-1B5965BD1BCA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9512B-F2D4-4485-B79D-3BD7EA0F996F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452A1-F097-4906-844C-8E1487783A2F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angle isocè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2ED06-64BC-4C03-8D13-9AD225ED1D5D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5E6AF2B-1ACD-413C-8C85-6EA1E01A8ADC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E54D-2112-45CD-A636-27D25EB843F6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A79B6-43A9-4E34-8BCC-C47F2947FBF0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6E632-73E6-4CDF-91D7-8C72A620D88F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41C81-F2F4-4DFE-93FD-62406CA9E0E6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angle isocè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D4801-0679-482F-B5A2-E23324C57AE4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52E29-574C-42C8-8C77-8DBD19430AEF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angle isocè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715BE9F-E616-42E2-A476-4E25736936DC}" type="datetime1">
              <a:rPr lang="fr-FR" smtClean="0"/>
              <a:pPr/>
              <a:t>15/11/2012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DEFIS SUD Développement et Emploi le FORUM INTERNATIONAL des Services Essentiels au Sud</a:t>
            </a:r>
            <a:endParaRPr lang="fr-BE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8" name="Connecteur droit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necteur droit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isocè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seauprojection.org/" TargetMode="External"/><Relationship Id="rId4" Type="http://schemas.openxmlformats.org/officeDocument/2006/relationships/image" Target="../media/image3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www.reseauprojection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962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619672" y="2060848"/>
            <a:ext cx="5976664" cy="15841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fr-F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réseau Projection</a:t>
            </a:r>
          </a:p>
          <a:p>
            <a:r>
              <a:rPr lang="fr-F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Accroître les compétences des professionnels de l’assainissement</a:t>
            </a:r>
            <a:endParaRPr lang="fr-FR" sz="28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26BC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-180528" y="548680"/>
            <a:ext cx="950505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691680" y="3645024"/>
            <a:ext cx="70567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96067"/>
            <a:ext cx="2016224" cy="1632933"/>
          </a:xfrm>
          <a:prstGeom prst="rect">
            <a:avLst/>
          </a:prstGeom>
          <a:noFill/>
        </p:spPr>
      </p:pic>
      <p:sp>
        <p:nvSpPr>
          <p:cNvPr id="15" name="Espace réservé du contenu 2"/>
          <p:cNvSpPr txBox="1">
            <a:spLocks/>
          </p:cNvSpPr>
          <p:nvPr/>
        </p:nvSpPr>
        <p:spPr>
          <a:xfrm>
            <a:off x="1187624" y="3861047"/>
            <a:ext cx="8064896" cy="115212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algn="ctr"/>
            <a:r>
              <a:rPr lang="fr-FR" sz="19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L’assainissement au Burkina Faso, enjeux et retours d’expériences</a:t>
            </a:r>
          </a:p>
          <a:p>
            <a:pPr algn="ctr"/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fr-FR" sz="1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fr-FR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Mercredi 14 novembre 2012</a:t>
            </a:r>
          </a:p>
          <a:p>
            <a:pPr algn="ctr"/>
            <a:endParaRPr lang="fr-FR" sz="1900" b="1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6082" name="AutoShape 2" descr="data:image/jpeg;base64,/9j/4AAQSkZJRgABAQAAAQABAAD/2wCEAAkGBhQQEBUQExMSFBAVFBkSGBcYFRYVEhcZFhYXFBUXGhkXHiYeGBkjGRUXHy8gIycpLCwsFh4xNTAqNSYtLCkBCQoKDgwOGg8PGiklHSUtLCwqLiwqLCwsNCksLCwsLCwsKSkpLCksKSksLCwpLCwpLCwsLCwsLCwsKSosLCwsLP/AABEIAOEA4QMBIgACEQEDEQH/xAAcAAEAAgMBAQEAAAAAAAAAAAAABgcEBQgDAgH/xABLEAABAwIDBAYFBgsFCQEAAAABAAIDBBEFEiEGBzFhEyJBUXGBMlKRocEUI0JikqIXU1RygpOxssLR0hYkQ0SjFSUzY3ODs8PTdP/EABkBAQADAQEAAAAAAAAAAAAAAAADBAUCAf/EACsRAAICAQMEAAUEAwAAAAAAAAABAgMRBBIxEyEyURQiQWGRM3GBoUNSsf/aAAwDAQACEQMRAD8AvFERAEREAREQBEWNiGJRU8ZlmkZHGOLnODW+GvbyQGSiqvaTfnEy7KOIyu4dJJdkfiG+k7zyqtcc27ray4lqH5D9Bh6OPwyttm/SurUNLOXPYrz1EI8dzoPFttaKluJqmFrhxaHZ5PsMu73KK1+/KiZcRsqJT3hjWN9r3A+5UMv1WY6SC5K71UnwW5Ub/j9CjHi6b4BnxWC7f1U9lNTgeMh+IVYopFp6/RH17PZZzd/VT201OR4yD4lZ1Pv+P06MeLZvgWfFVGifD1+h17PZfFBvyon2EjKiI95Y17faxxPuUrwnbSiqrCGphc48Gl2ST7D7O9y5cX4o5aSD4JI6qS5OvkXMOB7eVtHYRVD8g+g89JH4ZXXy/o2Vl7N784pLMrIjE7h0kd3xeJb6bfLMq09LOPHcsQ1EJc9i00WPQYjHURiWGRkkbuDmuDm+0dvJZCqlgIiIAiIgCIiAIiIAiIgCIiAIvKrq2RMdJI5rI2guc5xs0AcSSVRm8DexJVl1PSl0dL6Ln6tklHbzYw93E9vcpa6pWPCI7LFBZZNNtd78NIXQ02WeoGhN/mYzzI9M8m+ZHBUvjm0VRWydLUSukd2A6Mbya0aNHgtav1aldMa+DOstlPkIiKUhCIiAIiIAiIgCIiAIiIDY4HtHUUMnSU8ro3doGrHcnNOjh4+SurYre9DWFsNTlgqToDf5mQ/VJ9An1XeRPBUIiispjZzyTV2yhwdeoqJ3f72X0hbT1ZdJS+i1+rpIh2c3sHdxHZfgrxpapkrGyRua+NwDmuabtIPAgjisuyqVbwzRrsU1lHqiIoiQIiIAiIgCIiALxq6tkMbpZHBkbAXOcTYADUkr2VCb1d4JrZTSQO/ukbtSDpM8dvNgPDvOvdaWqp2SwR2WKCyYG8PeI/EpOjjzMo2Hqt4F5HB7/g3s8VDERa8YqKwjKlJyeWERF0chERAEREAREQBERAEREAREQBERAFNN3e8V+GyCKQufRvPWbxMZPF7Pi3t8eMLRcyipLDOoycXlHXFJVMlY2SNwfG8BzXA3aQdQQV6qht1O8E0cgpJ3f3SR3VcTpC9x48mOPHuOvfe+VkW1uuWDVrsU1kIiKIkCIiAIiwsZxZlJTyVEhtHGwvPebcAOZNgOZCJZHBA98e23yaH5FC608zbvI4siOh8HP1HgHclRazcaxd9XUSVMpvJI4uPcOxrRyAAA5BYS2aq+nHBk22b5ZCIilIgiIgCIiAIiIAiIgCIiAIiIAiIgCIiAIiIAr13PbbfKofkUrrzwt6hPF8Q0Hi5ugPIt5qilnYHjD6OojqYj143Zh3EcHNPJzSQfFRW19SOCWqzZLJ1eiw8IxRlVBHURm8cjA8d4vxB5g3B5grMWM1g1giIgCqHfrtJ/wqBh4/Py+8RNPmHOtyarde4AEk2AFyewLlfajGjW1k1Sb2kkJbyYOrGPJgarelhunn0VtTPbHHs1aIi0zNCIiAIiIAiIgCIiAIiIAiIgCIiAIiIAiIgCIiAIiIC4dxW0lxLQPPo/PxeBIEjR5lrrfWcrcXLGymNmirYansY8ZubD1ZB9gldTNdcXGoOqy9VDbPPs0tNPdHHo/URFVLJEd6eN/JcMmINny2p2/wDcuHfcDz5LnBW/v9r9KWAHtklI8MrG/teqgWrpY4hn2ZuplmeAiIrJWCIiAIiIAiIgCIiAIiIAiIgCIiAIiIAiIgCIiAIiIAult2uLfKcLp3k3c1nQu77xEx68yGg+a5pV1bhMQzU1RB6krZB4SNy/ti96q6qOYZ9FrTSxPBaaIiyzRKG35z5sSY3sZTM9rnyE+6yrtTjfK6+LScooh92/xUHWzT+mjJu82ERFKRBERAEREAREQBERAEREAREQBERAEREAREQBERAEREAVm7hqm1bPH2OgzebJGj/2FVkp9uSfbFLd9PIPew/BRXrNbJqfNF/oiLGNU573zstizz3xRH7pHwUGVj79afLiET+x9M0ebZJAfcQq4WzS81oybvNhEX1FGXODWglziGgDUkk2AHO6lIj5RSqm3W4lILikeB9Z8TPc5wPuWSdz+JWv0DDy6aK/vdZR9WHtfkk6c/TIYizsXwKekf0dRE+J51GYaEd7SNHDmCVKtz+AR1eIXlAcyGMzBp1DnZmtbcdoGYnxAXspqMdx5GDctposM2IrqlofFSzOYdQ4tyNI7wXkAjwXtVbvcQiF3Uc9vqtD/wBwldGY9jUdFTyVMubo4wCcou43cGgAd5LgNSoLSb9KN7sskVRG0m2bKx4tzDXX9gKqRvsl3jHsWnRXHs33KMRfUgFzbUXNvDsXyrxSNjh2zlTUtL4KeaVgdlLmMc5oIAJFwONiD5rK/sPX/kVV+qf/ACVtbiR/u6X/APU//wAUKku1+3MGFiMztld0ubL0bWu9DLe+ZzfXCpy1ElNwii5GiLhubKA/sPX/AJFVfqn/AMlrsRwmamcGTxSRPIzBr2lpIuRex7Lg+xXaN+dD+Lqh/wBuP4SKtd5m1MWI1bJ4M4Y2BsfXaGm4fI46AnSzgpK7LJPEo4I5wglmLyRJFu8I2JratofBTSPjPB+jGGxsbOeQDqCNO5bj8D+JWv0DPDpor/vWUrsguWiJVyfCIYi2ONbPVFE8MqIXxOPC9i11uOVzbtd5HtWTgmxlXWsMlPA6RjXZCQ6NtnWDrdZwPBw9q63LGc9jza84waVFs8d2ZqaEtbUxGIvBLQXMdcNsD6BPeOKyMF2KrK2My08DpIw4sLg6NvWABIs5wPAj2rzdHGc9htlnGDSItjjmztRRPbHURmN7m5gC5jri9r9UntC1y6TT7o8aa7MIiIeBTzcoP96j/oSfwKBqyNxMF8Qlf2NpnDzdJHb3AqK79NktPmi9URFjGsVFv+otKWe2gMkRPiGPb+65U+uiN8GF9PhUjgLuhc2ceDTlf9x7j5LndaullmvHozdSsTyFsdm23raYd9RCP9Vq1y2+x7M2I0g76qH/AMrVYlwyCPKOn66qEUT5TwYxzz4NBcf2KsME36tmqGRzU3RRPcGZxLnLMxsC4FouLkXI4dxVm4jSdNDJETYSRujv3Zmlt/eufcI3XVzqxkEkD2RtkGeX/CyAjM5ruDrjgBrqL21tmURrknvNG6U01tLx2u2cZX0klO8DMWkxu7WSAdRwPZroe8EjtXO2yG078Oq2VLRcC7HsvbMx1szb9huARzaF05XVjYYnzPNmRsdI49waC4+4LmrANianEY5ZqcMcY3gOjLg1/WGYEZuqRxGpHBSaZrbJS4I9QnuTjydDYbilNidLnYWywSNLHNI1Fx1mPb2O14eY7Cqa3ibrHUOapp8z6S93A6yRX7z9Jn1uI7e9e2wGy2K0ddG5sEkcRe1s2YtETo79a+vWIFyLXN/NXjURtcxzXgFhBDgfRIIsQb9llxu6E/leUd7etH5lhnLWGbL1VSzpIKeWVgcW5mtuLgAkeNiPavefYeuY1z30k7WNaXOJZYAAXJPIALZ7P7yKjDY309M2Aw9K54L2Oc83sBqHj6LQszEd8dbPDJA9tMGSxuidaN4dZ7S02JebGxV1uzPZLBTSrx3byWBuOZbDHHvqJD92MfBSjaTY6mxDJ8pY5/R5stnvZbPlzeiRf0QtHubgy4TEfWfK7/Uc3+Favejs/iNTUROohL0TYrOyTtiGYvJ1Be2+lteaoPva++C8u1a7ZNt+B7DPxD/1039S55ktc24XNvDsU+GweOH8oHjWN/8AqtRgOxbnYtFh1SA05ryBrgeqIumyhze0tAGnC6t1PbnMslW1bsYjg3+BbzKtlNDRUNIHGKMMLsskzy7i52Vlg27iTrdWBsBW4rK97q+NjIS3qXa1kua4+i06Nte+bW9ua39bNDhtG+RkVoYWF3RxNA0HcBp4k+JUS2C3lS4pWviMUcUDYXSAAl7yQ+Nou7QWs46Bqqye+LcYrHsspbWlKR7b64mnCy4i7mzRlp7iTlP3SQsfcWy2GvPfUvP+nEPgvrflJbDGjvqIx92R3wWRuXjthLD60sp+/l+Cf4P5H+b+CFb+Z71kDPVpy77Ujh/AphuRjthd++eQ/ut+C1m9jd/VV1TFUUzWvAiETgXtYW5XucHdYi4Ofs10U32K2eNBQxUpIc9oJeRwLnuL3W5Amw5AL2c49FRT7nMIPqtsqPfpLfEY2+rTM98kp/kq6U53zyXxZ49WKMe4u/iUGV6n9NFO7zYREUpEFcO4Kh6tVPbi6OIH80Oe799qp5dE7osL6DCoiRZ0xdOf0jZn3GsVbVSxXj2WdMszyTRERZRpHhXUjZonxPF2SMdG4cnAtPuK5RxKgdTzSQP9OJ7oz4tJbfwNr+a61VGb79nehq2VjR1J25XdwkYAPvMy/YcrmkniW32VdTDMc+itVIN3sWbFKQf89rvs3d8FH1v9g8XipMQhqZi4RRl5OUZjrG9rdPFwWhPxeCjDyWTonanEXU1DUTssHxwve24uMzWktuO0Xsq9w3f1Fl/vFNIH21MTmuaT32eWlvhc+K9Nrt69DU0NRTxul6SSJzG3jIFz3nsVKqlTQnF70W7rmmtjJ9t5vXkxCM08UZhpybuubySWNwDbRrb2Nhe9uPYsPd3vBGFdMHQmVsuQ6PDS3Jn7CDe+bvHBQ1Fb6UNu3HYrdWW7dnuXg3fzSW1p6m/d81b25/gontjvjmrInU8EfQRPBa9xdmlc08W3AAYCNDa55qu0XEdPXF5wdSvm1gIiKcgLO2T3wR0NHFS/JnvMYILhI0AlznPJtl01ctt+H6P8jk/Wt/pVNooHp628tE6vmlhMuT8P0f5HJ+tb/Sq7xja98uJOxKIGKTpGyNBOa2VjWWPC4IbYjuNlH0XUKYQ4RzK6cuWXRh+/uEsHT00zZLa9GWOYeYzFpHhr4rQU+9pjMSmrugkdG+FkEbMzWljWnMb2BGrrnTvVbIuVp61nsdO+bJ9t/vObilMyBsD4i2US3Lw4GzHttYAevfyXhu/3muwxroXx9LTudnsDlexxABIvoQbDQ211vxUIRddKG3bjsc9WW7d9S66zf3AGHoqadz+wPLGN8y0uPuWuwvfwWRAT07pJbuJc17WM1e4tAaQSA1pDdSToqohgc85WNc53c0Fx046DVZP+xp/xE/6p/wDJcfD1Ltg769j7oz9s9oxiFY+qDDGHhgDScxGVobxAHdfzWkXrUUj4yA9j2E6jM1zb+FxqvJTxSSwiGTbeWERF6cmVheHOqZ46dnpyvbGORcQL+AvfyXVtHStijZEwWYxrWNHcGgNA9gVKbj9nelqn1jh1IG5Gc5Hix+yy/wBsK8Vm6ueZbfRo6aGI59hERUy0FottdmxiFFJT6ZyM0ZP0ZG6sPIH0TycVvUXqbTyjxrKwzkWaFzHOY4Fr2ktcDoQQbEHmCLLzV77X7oG11b8pZKIWPF5QG5nF4sA5uoAzDjftF9blbzAd2NBR2LYRLIPpy2kd4gEZW+QC0nqoJZ+pn/DSz9jn/C9mqqq/4FPNIPWaw5Ptnqj2qT0W5jEZPSZDF+fKCf8ATDl0HYAdwCjGM7y6ClJa+oa94+hFeV3gS3qg+JCi+Jsk8RRL8PCPkytW7h6vtnph4dIf4AvKbcVWgXbLSu5Z5Gn3sspFW7/IQfmqWV473vZH7mh6wDv/AH30omW/65/+a7T1Hr/hy1R7IhiG67EYRc0znjvjc2T7rTm9yjNRTOjcWPa5jxxa5pa4eR1VvU+/5pPzlG4D6swd7nMb+1bT8KeE1rejqWEN7p4Q9vkWZ7eOi7Vtq8o/g4ddb8ZFEornq912GV4L6Cpax/HKx4mj82E52+0eCg2PbrK+kuei6aMfThu/2stnHstzUkboS7cP7kcqZR7kRRCLGx4jQ94RTEIREQBEWRQYdJUPEUMb5JDwaxpc7x04DnwQ95MdbzZXY2oxKTJC3qA9eR2kbPE9p+qNfLVT7ZHcg42lr3ZRx6BjuseT3jh4N+0FaT5KbD6fUxU9PGLDgxg5DvJ9pPeqlmpS7Q7stV6dvvPsjXbHbDwYZHljGaVw68rh13cvqtv9Eedzqtbt3vMhw5piZaWrI0jB6rL8HSEcO/LxPIaqFba76XSZoaG8bOBnItIfzGn0B9Y68mqrHvLiXEkkm5JNySdSSTxKjr07k91h3ZeorbAy8XxiWrmdPO8vkd2ngB2NaODWjuCw0RX0scFJvIX3BA6R7WMBc9zg1rRxJcbADmSbL4VrbldjM7/9oyt6jCWwgj0ncHyeDdWjmT6q4smoR3M7rg5ywWZsZs4MPoo6YWLwM0hH0pHavPhfQcmhbtEWK228s1ksLCCIi8PQiIgCim3e8CPC2NBjfJNICWNALWaWBLnkWFrjQXOo01upWtRtRszFiFO6nlGh1a4ekxw4Obz/AGgkdq7ht3Ldwcyzj5eTnvaXb+sryRLKWxH/AAmXZF5i93/pEqOLbbTbNTYfUOp5m6jVrh6D29jmnu5dh0K1S2YqOPl4Mmbln5uQiIujgIiID9Y8ghwJBHAjQjwPYpPg+83EKawbUOkYPoy/Oj2u6w8nBRdF5KKlyjpSceGWS/edR1mmI4dG93AyxG0nlchw+2vL+z+B1WsNdLSuP0Zm3YPNwH75Vdoo+kl4tok6rfkkyyo9zQl1gxGllHIf0vcsyn3BSE9esjA+rE5x97gqosvsSu7z7SvHCz/b+j3fD/X+y8aHc1h9MA+plfJbjne2GP2NsfvLb/2ywjDWdHFLTtHqQN6QkjvMYIJ5uK51OvFFG9O5ecmztXqPjHBbeP79yQW0cGX/AJk2p8o2m3tcfBVnjOPz1j+kqJXyu7Mx6reTWjqtHgAsBFNCqMOEQztlPlhERSEYRFttmNmJsQqBBCNeLnH0I29rnfAdp0XjaSyz1Jt4Rm7CbGvxOpEYu2BlnSvH0W+qD67rEDzPYulKOjZDG2KNobGxoY1o4AAWAWv2Y2aiw+nbTwjQaucfSe48Xu5m3kAB2LbLJvt6j+xqU1dNfcIiKAmCIiAIiIAiIgNPtRsrDiMBhmbzY8emx3rNP7RwK542u2Lnw2XJKLxuPUlaPm3j+F3e06+I1XT6xcSwyKpidDMxskThYtcLjx5EdhGoVim919voQ20qz9zkxFZO2u5yWnzTUeaeDiY+M7PAf4g8OtyPFVsRbQ8eC04TjNZiZs4ODwwiIuzgIiIAiIgCIiAIiIAiIgCI1tzYak6c1ZWxW5uWoyzVmaGDiI+E7/H8WPHrchxXE5xgsyO4QlN4RFNkNip8TlyRDLG0/OSuHUYP4ndzR7hquh9mNlocOgEELebnn03u9Zx+HAdizsOw2OnibDCxscTRYNaLAfzJ7SdSslZl17s7fQ0qqVX+4REVcmCIiAIiIAiIgCIiAIiIAottVu4pMQu57Ojn/Gx2a/8ASHB/mL9xClKLqMnF5R44qSwznraTdBW0t3Rt+UxD6UY+cA5xnW/5uZQiSMtJaQQ4aEEWI5EHguvFq8Y2YpawWqII5Oy5b1x4PFnDyKuQ1bXkipPSp+LOVkV44ruKpZLmCaaE9xtKweRs77yitfuLrGXMctPKPF0bj5EEfeVmOorf1K7omvoVwimMu6LE2/5cO/Nli+LgsV27LEh/k5PtRn9jlJ1Ie1+Tjpz9MjCKTDdniX5HL7Y/6lkRbpsTd/lbfnSwj+NOpD2vyOnP0yIorCo9x9c/03U8Y5vc53sa0j3qV4LuJgjOapmkmPqsHRM8zcuPkQo5aitfU7jRN/QpSOMuIa0EuOgAFyeQA1Km+ze5+tqrOlaKaI9sg+cI5RjX7WVXjg+zNNRi1PBHH2XDeufF56x8ytmqs9W34osQ0qXkyL7K7uqTD7OYzpJ/xslnP/R7GDwF+8lShEVSUnJ5ZbUVFYQREXJ6EREAREQBERAEREAREQBERAEREAREQBERAF+IiAL9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4" name="AutoShape 4" descr="data:image/jpeg;base64,/9j/4AAQSkZJRgABAQAAAQABAAD/2wCEAAkGBhQQEBUQExMSFBAVFBkSGBcYFRYVEhcZFhYXFBUXGhkXHiYeGBkjGRUXHy8gIycpLCwsFh4xNTAqNSYtLCkBCQoKDgwOGg8PGiklHSUtLCwqLiwqLCwsNCksLCwsLCwsKSkpLCksKSksLCwpLCwpLCwsLCwsLCwsKSosLCwsLP/AABEIAOEA4QMBIgACEQEDEQH/xAAcAAEAAgMBAQEAAAAAAAAAAAAABgcEBQgDAgH/xABLEAABAwIDBAYFBgsFCQEAAAABAAIDBBEFEiEGBzFhEyJBUXGBMlKRocEUI0JikqIXU1RygpOxssLR0hYkQ0SjFSUzY3ODs8PTdP/EABkBAQADAQEAAAAAAAAAAAAAAAADBAUCAf/EACsRAAICAQMEAAUEAwAAAAAAAAABAgMRBBIxEyEyURQiQWGRM3GBoUNSsf/aAAwDAQACEQMRAD8AvFERAEREAREQBEWNiGJRU8ZlmkZHGOLnODW+GvbyQGSiqvaTfnEy7KOIyu4dJJdkfiG+k7zyqtcc27ray4lqH5D9Bh6OPwyttm/SurUNLOXPYrz1EI8dzoPFttaKluJqmFrhxaHZ5PsMu73KK1+/KiZcRsqJT3hjWN9r3A+5UMv1WY6SC5K71UnwW5Ub/j9CjHi6b4BnxWC7f1U9lNTgeMh+IVYopFp6/RH17PZZzd/VT201OR4yD4lZ1Pv+P06MeLZvgWfFVGifD1+h17PZfFBvyon2EjKiI95Y17faxxPuUrwnbSiqrCGphc48Gl2ST7D7O9y5cX4o5aSD4JI6qS5OvkXMOB7eVtHYRVD8g+g89JH4ZXXy/o2Vl7N784pLMrIjE7h0kd3xeJb6bfLMq09LOPHcsQ1EJc9i00WPQYjHURiWGRkkbuDmuDm+0dvJZCqlgIiIAiIgCIiAIiIAiIgCIiAIvKrq2RMdJI5rI2guc5xs0AcSSVRm8DexJVl1PSl0dL6Ln6tklHbzYw93E9vcpa6pWPCI7LFBZZNNtd78NIXQ02WeoGhN/mYzzI9M8m+ZHBUvjm0VRWydLUSukd2A6Mbya0aNHgtav1aldMa+DOstlPkIiKUhCIiAIiIAiIgCIiAIiIDY4HtHUUMnSU8ro3doGrHcnNOjh4+SurYre9DWFsNTlgqToDf5mQ/VJ9An1XeRPBUIiispjZzyTV2yhwdeoqJ3f72X0hbT1ZdJS+i1+rpIh2c3sHdxHZfgrxpapkrGyRua+NwDmuabtIPAgjisuyqVbwzRrsU1lHqiIoiQIiIAiIgCIiALxq6tkMbpZHBkbAXOcTYADUkr2VCb1d4JrZTSQO/ukbtSDpM8dvNgPDvOvdaWqp2SwR2WKCyYG8PeI/EpOjjzMo2Hqt4F5HB7/g3s8VDERa8YqKwjKlJyeWERF0chERAEREAREQBERAEREAREQBERAFNN3e8V+GyCKQufRvPWbxMZPF7Pi3t8eMLRcyipLDOoycXlHXFJVMlY2SNwfG8BzXA3aQdQQV6qht1O8E0cgpJ3f3SR3VcTpC9x48mOPHuOvfe+VkW1uuWDVrsU1kIiKIkCIiAIiwsZxZlJTyVEhtHGwvPebcAOZNgOZCJZHBA98e23yaH5FC608zbvI4siOh8HP1HgHclRazcaxd9XUSVMpvJI4uPcOxrRyAAA5BYS2aq+nHBk22b5ZCIilIgiIgCIiAIiIAiIgCIiAIiIAiIgCIiAIiIAr13PbbfKofkUrrzwt6hPF8Q0Hi5ugPIt5qilnYHjD6OojqYj143Zh3EcHNPJzSQfFRW19SOCWqzZLJ1eiw8IxRlVBHURm8cjA8d4vxB5g3B5grMWM1g1giIgCqHfrtJ/wqBh4/Py+8RNPmHOtyarde4AEk2AFyewLlfajGjW1k1Sb2kkJbyYOrGPJgarelhunn0VtTPbHHs1aIi0zNCIiAIiIAiIgCIiAIiIAiIgCIiAIiIAiIgCIiAIiIC4dxW0lxLQPPo/PxeBIEjR5lrrfWcrcXLGymNmirYansY8ZubD1ZB9gldTNdcXGoOqy9VDbPPs0tNPdHHo/URFVLJEd6eN/JcMmINny2p2/wDcuHfcDz5LnBW/v9r9KWAHtklI8MrG/teqgWrpY4hn2ZuplmeAiIrJWCIiAIiIAiIgCIiAIiIAiIgCIiAIiIAiIgCIiAIiIAult2uLfKcLp3k3c1nQu77xEx68yGg+a5pV1bhMQzU1RB6krZB4SNy/ti96q6qOYZ9FrTSxPBaaIiyzRKG35z5sSY3sZTM9rnyE+6yrtTjfK6+LScooh92/xUHWzT+mjJu82ERFKRBERAEREAREQBERAEREAREQBERAEREAREQBERAEREAVm7hqm1bPH2OgzebJGj/2FVkp9uSfbFLd9PIPew/BRXrNbJqfNF/oiLGNU573zstizz3xRH7pHwUGVj79afLiET+x9M0ebZJAfcQq4WzS81oybvNhEX1FGXODWglziGgDUkk2AHO6lIj5RSqm3W4lILikeB9Z8TPc5wPuWSdz+JWv0DDy6aK/vdZR9WHtfkk6c/TIYizsXwKekf0dRE+J51GYaEd7SNHDmCVKtz+AR1eIXlAcyGMzBp1DnZmtbcdoGYnxAXspqMdx5GDctposM2IrqlofFSzOYdQ4tyNI7wXkAjwXtVbvcQiF3Uc9vqtD/wBwldGY9jUdFTyVMubo4wCcou43cGgAd5LgNSoLSb9KN7sskVRG0m2bKx4tzDXX9gKqRvsl3jHsWnRXHs33KMRfUgFzbUXNvDsXyrxSNjh2zlTUtL4KeaVgdlLmMc5oIAJFwONiD5rK/sPX/kVV+qf/ACVtbiR/u6X/APU//wAUKku1+3MGFiMztld0ubL0bWu9DLe+ZzfXCpy1ElNwii5GiLhubKA/sPX/AJFVfqn/AMlrsRwmamcGTxSRPIzBr2lpIuRex7Lg+xXaN+dD+Lqh/wBuP4SKtd5m1MWI1bJ4M4Y2BsfXaGm4fI46AnSzgpK7LJPEo4I5wglmLyRJFu8I2JratofBTSPjPB+jGGxsbOeQDqCNO5bj8D+JWv0DPDpor/vWUrsguWiJVyfCIYi2ONbPVFE8MqIXxOPC9i11uOVzbtd5HtWTgmxlXWsMlPA6RjXZCQ6NtnWDrdZwPBw9q63LGc9jza84waVFs8d2ZqaEtbUxGIvBLQXMdcNsD6BPeOKyMF2KrK2My08DpIw4sLg6NvWABIs5wPAj2rzdHGc9htlnGDSItjjmztRRPbHURmN7m5gC5jri9r9UntC1y6TT7o8aa7MIiIeBTzcoP96j/oSfwKBqyNxMF8Qlf2NpnDzdJHb3AqK79NktPmi9URFjGsVFv+otKWe2gMkRPiGPb+65U+uiN8GF9PhUjgLuhc2ceDTlf9x7j5LndaullmvHozdSsTyFsdm23raYd9RCP9Vq1y2+x7M2I0g76qH/AMrVYlwyCPKOn66qEUT5TwYxzz4NBcf2KsME36tmqGRzU3RRPcGZxLnLMxsC4FouLkXI4dxVm4jSdNDJETYSRujv3Zmlt/eufcI3XVzqxkEkD2RtkGeX/CyAjM5ruDrjgBrqL21tmURrknvNG6U01tLx2u2cZX0klO8DMWkxu7WSAdRwPZroe8EjtXO2yG078Oq2VLRcC7HsvbMx1szb9huARzaF05XVjYYnzPNmRsdI49waC4+4LmrANianEY5ZqcMcY3gOjLg1/WGYEZuqRxGpHBSaZrbJS4I9QnuTjydDYbilNidLnYWywSNLHNI1Fx1mPb2O14eY7Cqa3ibrHUOapp8z6S93A6yRX7z9Jn1uI7e9e2wGy2K0ddG5sEkcRe1s2YtETo79a+vWIFyLXN/NXjURtcxzXgFhBDgfRIIsQb9llxu6E/leUd7etH5lhnLWGbL1VSzpIKeWVgcW5mtuLgAkeNiPavefYeuY1z30k7WNaXOJZYAAXJPIALZ7P7yKjDY309M2Aw9K54L2Oc83sBqHj6LQszEd8dbPDJA9tMGSxuidaN4dZ7S02JebGxV1uzPZLBTSrx3byWBuOZbDHHvqJD92MfBSjaTY6mxDJ8pY5/R5stnvZbPlzeiRf0QtHubgy4TEfWfK7/Uc3+Favejs/iNTUROohL0TYrOyTtiGYvJ1Be2+lteaoPva++C8u1a7ZNt+B7DPxD/1039S55ktc24XNvDsU+GweOH8oHjWN/8AqtRgOxbnYtFh1SA05ryBrgeqIumyhze0tAGnC6t1PbnMslW1bsYjg3+BbzKtlNDRUNIHGKMMLsskzy7i52Vlg27iTrdWBsBW4rK97q+NjIS3qXa1kua4+i06Nte+bW9ua39bNDhtG+RkVoYWF3RxNA0HcBp4k+JUS2C3lS4pWviMUcUDYXSAAl7yQ+Nou7QWs46Bqqye+LcYrHsspbWlKR7b64mnCy4i7mzRlp7iTlP3SQsfcWy2GvPfUvP+nEPgvrflJbDGjvqIx92R3wWRuXjthLD60sp+/l+Cf4P5H+b+CFb+Z71kDPVpy77Ujh/AphuRjthd++eQ/ut+C1m9jd/VV1TFUUzWvAiETgXtYW5XucHdYi4Ofs10U32K2eNBQxUpIc9oJeRwLnuL3W5Amw5AL2c49FRT7nMIPqtsqPfpLfEY2+rTM98kp/kq6U53zyXxZ49WKMe4u/iUGV6n9NFO7zYREUpEFcO4Kh6tVPbi6OIH80Oe799qp5dE7osL6DCoiRZ0xdOf0jZn3GsVbVSxXj2WdMszyTRERZRpHhXUjZonxPF2SMdG4cnAtPuK5RxKgdTzSQP9OJ7oz4tJbfwNr+a61VGb79nehq2VjR1J25XdwkYAPvMy/YcrmkniW32VdTDMc+itVIN3sWbFKQf89rvs3d8FH1v9g8XipMQhqZi4RRl5OUZjrG9rdPFwWhPxeCjDyWTonanEXU1DUTssHxwve24uMzWktuO0Xsq9w3f1Fl/vFNIH21MTmuaT32eWlvhc+K9Nrt69DU0NRTxul6SSJzG3jIFz3nsVKqlTQnF70W7rmmtjJ9t5vXkxCM08UZhpybuubySWNwDbRrb2Nhe9uPYsPd3vBGFdMHQmVsuQ6PDS3Jn7CDe+bvHBQ1Fb6UNu3HYrdWW7dnuXg3fzSW1p6m/d81b25/gontjvjmrInU8EfQRPBa9xdmlc08W3AAYCNDa55qu0XEdPXF5wdSvm1gIiKcgLO2T3wR0NHFS/JnvMYILhI0AlznPJtl01ctt+H6P8jk/Wt/pVNooHp628tE6vmlhMuT8P0f5HJ+tb/Sq7xja98uJOxKIGKTpGyNBOa2VjWWPC4IbYjuNlH0XUKYQ4RzK6cuWXRh+/uEsHT00zZLa9GWOYeYzFpHhr4rQU+9pjMSmrugkdG+FkEbMzWljWnMb2BGrrnTvVbIuVp61nsdO+bJ9t/vObilMyBsD4i2US3Lw4GzHttYAevfyXhu/3muwxroXx9LTudnsDlexxABIvoQbDQ211vxUIRddKG3bjsc9WW7d9S66zf3AGHoqadz+wPLGN8y0uPuWuwvfwWRAT07pJbuJc17WM1e4tAaQSA1pDdSToqohgc85WNc53c0Fx046DVZP+xp/xE/6p/wDJcfD1Ltg769j7oz9s9oxiFY+qDDGHhgDScxGVobxAHdfzWkXrUUj4yA9j2E6jM1zb+FxqvJTxSSwiGTbeWERF6cmVheHOqZ46dnpyvbGORcQL+AvfyXVtHStijZEwWYxrWNHcGgNA9gVKbj9nelqn1jh1IG5Gc5Hix+yy/wBsK8Vm6ueZbfRo6aGI59hERUy0FottdmxiFFJT6ZyM0ZP0ZG6sPIH0TycVvUXqbTyjxrKwzkWaFzHOY4Fr2ktcDoQQbEHmCLLzV77X7oG11b8pZKIWPF5QG5nF4sA5uoAzDjftF9blbzAd2NBR2LYRLIPpy2kd4gEZW+QC0nqoJZ+pn/DSz9jn/C9mqqq/4FPNIPWaw5Ptnqj2qT0W5jEZPSZDF+fKCf8ATDl0HYAdwCjGM7y6ClJa+oa94+hFeV3gS3qg+JCi+Jsk8RRL8PCPkytW7h6vtnph4dIf4AvKbcVWgXbLSu5Z5Gn3sspFW7/IQfmqWV473vZH7mh6wDv/AH30omW/65/+a7T1Hr/hy1R7IhiG67EYRc0znjvjc2T7rTm9yjNRTOjcWPa5jxxa5pa4eR1VvU+/5pPzlG4D6swd7nMb+1bT8KeE1rejqWEN7p4Q9vkWZ7eOi7Vtq8o/g4ddb8ZFEornq912GV4L6Cpax/HKx4mj82E52+0eCg2PbrK+kuei6aMfThu/2stnHstzUkboS7cP7kcqZR7kRRCLGx4jQ94RTEIREQBEWRQYdJUPEUMb5JDwaxpc7x04DnwQ95MdbzZXY2oxKTJC3qA9eR2kbPE9p+qNfLVT7ZHcg42lr3ZRx6BjuseT3jh4N+0FaT5KbD6fUxU9PGLDgxg5DvJ9pPeqlmpS7Q7stV6dvvPsjXbHbDwYZHljGaVw68rh13cvqtv9Eedzqtbt3vMhw5piZaWrI0jB6rL8HSEcO/LxPIaqFba76XSZoaG8bOBnItIfzGn0B9Y68mqrHvLiXEkkm5JNySdSSTxKjr07k91h3ZeorbAy8XxiWrmdPO8vkd2ngB2NaODWjuCw0RX0scFJvIX3BA6R7WMBc9zg1rRxJcbADmSbL4VrbldjM7/9oyt6jCWwgj0ncHyeDdWjmT6q4smoR3M7rg5ywWZsZs4MPoo6YWLwM0hH0pHavPhfQcmhbtEWK228s1ksLCCIi8PQiIgCim3e8CPC2NBjfJNICWNALWaWBLnkWFrjQXOo01upWtRtRszFiFO6nlGh1a4ekxw4Obz/AGgkdq7ht3Ldwcyzj5eTnvaXb+sryRLKWxH/AAmXZF5i93/pEqOLbbTbNTYfUOp5m6jVrh6D29jmnu5dh0K1S2YqOPl4Mmbln5uQiIujgIiID9Y8ghwJBHAjQjwPYpPg+83EKawbUOkYPoy/Oj2u6w8nBRdF5KKlyjpSceGWS/edR1mmI4dG93AyxG0nlchw+2vL+z+B1WsNdLSuP0Zm3YPNwH75Vdoo+kl4tok6rfkkyyo9zQl1gxGllHIf0vcsyn3BSE9esjA+rE5x97gqosvsSu7z7SvHCz/b+j3fD/X+y8aHc1h9MA+plfJbjne2GP2NsfvLb/2ywjDWdHFLTtHqQN6QkjvMYIJ5uK51OvFFG9O5ecmztXqPjHBbeP79yQW0cGX/AJk2p8o2m3tcfBVnjOPz1j+kqJXyu7Mx6reTWjqtHgAsBFNCqMOEQztlPlhERSEYRFttmNmJsQqBBCNeLnH0I29rnfAdp0XjaSyz1Jt4Rm7CbGvxOpEYu2BlnSvH0W+qD67rEDzPYulKOjZDG2KNobGxoY1o4AAWAWv2Y2aiw+nbTwjQaucfSe48Xu5m3kAB2LbLJvt6j+xqU1dNfcIiKAmCIiAIiIAiIgNPtRsrDiMBhmbzY8emx3rNP7RwK542u2Lnw2XJKLxuPUlaPm3j+F3e06+I1XT6xcSwyKpidDMxskThYtcLjx5EdhGoVim919voQ20qz9zkxFZO2u5yWnzTUeaeDiY+M7PAf4g8OtyPFVsRbQ8eC04TjNZiZs4ODwwiIuzgIiIAiIgCIiAIiIAiIgCI1tzYak6c1ZWxW5uWoyzVmaGDiI+E7/H8WPHrchxXE5xgsyO4QlN4RFNkNip8TlyRDLG0/OSuHUYP4ndzR7hquh9mNlocOgEELebnn03u9Zx+HAdizsOw2OnibDCxscTRYNaLAfzJ7SdSslZl17s7fQ0qqVX+4REVcmCIiAIiIAiIgCIiAIiIAottVu4pMQu57Ojn/Gx2a/8ASHB/mL9xClKLqMnF5R44qSwznraTdBW0t3Rt+UxD6UY+cA5xnW/5uZQiSMtJaQQ4aEEWI5EHguvFq8Y2YpawWqII5Oy5b1x4PFnDyKuQ1bXkipPSp+LOVkV44ruKpZLmCaaE9xtKweRs77yitfuLrGXMctPKPF0bj5EEfeVmOorf1K7omvoVwimMu6LE2/5cO/Nli+LgsV27LEh/k5PtRn9jlJ1Ie1+Tjpz9MjCKTDdniX5HL7Y/6lkRbpsTd/lbfnSwj+NOpD2vyOnP0yIorCo9x9c/03U8Y5vc53sa0j3qV4LuJgjOapmkmPqsHRM8zcuPkQo5aitfU7jRN/QpSOMuIa0EuOgAFyeQA1Km+ze5+tqrOlaKaI9sg+cI5RjX7WVXjg+zNNRi1PBHH2XDeufF56x8ytmqs9W34osQ0qXkyL7K7uqTD7OYzpJ/xslnP/R7GDwF+8lShEVSUnJ5ZbUVFYQREXJ6EREAREQBERAEREAREQBERAEREAREQBERAF+IiAL9REAREQBERAEREAREQBERAEREARE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6085" name="Picture 5" descr="C:\Users\Assoprojection JHH\Desktop\télécharge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437111"/>
            <a:ext cx="720080" cy="720080"/>
          </a:xfrm>
          <a:prstGeom prst="rect">
            <a:avLst/>
          </a:prstGeom>
          <a:noFill/>
        </p:spPr>
      </p:pic>
      <p:pic>
        <p:nvPicPr>
          <p:cNvPr id="46086" name="Picture 6" descr="C:\Users\Assoprojection JHH\Desktop\téléchargement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437112"/>
            <a:ext cx="726131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 dirty="0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962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827584" y="213285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fr-FR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619672" y="2276872"/>
            <a:ext cx="7200800" cy="1512168"/>
          </a:xfrm>
          <a:prstGeom prst="rect">
            <a:avLst/>
          </a:prstGeom>
        </p:spPr>
        <p:txBody>
          <a:bodyPr vert="horz" wrap="square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FR" sz="3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Quelques exemples d’activités réseau au 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FR" sz="3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Burkina Faso</a:t>
            </a:r>
            <a:endParaRPr kumimoji="0" lang="fr-FR" sz="26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26BC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-180528" y="548680"/>
            <a:ext cx="950505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763688" y="3501008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8"/>
            <a:ext cx="2016224" cy="16329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8"/>
            <a:ext cx="1189636" cy="963482"/>
          </a:xfrm>
          <a:prstGeom prst="rect">
            <a:avLst/>
          </a:prstGeom>
          <a:noFill/>
        </p:spPr>
      </p:pic>
      <p:sp>
        <p:nvSpPr>
          <p:cNvPr id="2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 dirty="0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467544" y="13414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Exemples</a:t>
            </a: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d’activités réseau au Burkina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i="1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Atelier</a:t>
            </a:r>
            <a:r>
              <a:rPr lang="fr-FR" sz="2000" i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international PEP de l’assainissement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1" name="Picture 40" descr="P1000349.JPG"/>
          <p:cNvPicPr/>
          <p:nvPr/>
        </p:nvPicPr>
        <p:blipFill>
          <a:blip r:embed="rId4" cstate="print"/>
          <a:srcRect l="4598"/>
          <a:stretch>
            <a:fillRect/>
          </a:stretch>
        </p:blipFill>
        <p:spPr>
          <a:xfrm>
            <a:off x="6120680" y="1556792"/>
            <a:ext cx="2987824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:\Users\Assoprojection JHH\Desktop\projection perso\Photos\Atelier PEP janvier 2012\IMG_618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556792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42" descr="IMG_0143"/>
          <p:cNvPicPr/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79512" y="1556792"/>
            <a:ext cx="2316857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Espace réservé du contenu 2"/>
          <p:cNvSpPr txBox="1">
            <a:spLocks/>
          </p:cNvSpPr>
          <p:nvPr/>
        </p:nvSpPr>
        <p:spPr>
          <a:xfrm>
            <a:off x="179512" y="3933056"/>
            <a:ext cx="7380312" cy="237626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tabLst/>
              <a:defRPr/>
            </a:pPr>
            <a:endParaRPr kumimoji="0" lang="en-US" sz="2100" b="0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indent="-274320" algn="ctr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r>
              <a:rPr lang="fr-F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« Le secteur de l’assainissement fonctionne actuellement avec des opérateurs privés à qui l’on fait appel ponctuellement et qui attendent les programmes et projets d’assainissement pour intervenir.  Aujourd’hui, nous avons </a:t>
            </a:r>
            <a:r>
              <a:rPr lang="fr-FR" sz="28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besoin d’entreprises, dotées d’une logique économique, qui développent leurs propres activités</a:t>
            </a:r>
            <a:r>
              <a:rPr lang="fr-FR" sz="2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 »</a:t>
            </a:r>
          </a:p>
          <a:p>
            <a:pPr indent="-274320" algn="ctr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endParaRPr lang="fr-FR" sz="4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indent="-274320" algn="r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r>
              <a:rPr lang="fr-FR" sz="2400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Denis </a:t>
            </a:r>
            <a:r>
              <a:rPr lang="fr-FR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Zoungrana</a:t>
            </a:r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assistant technique auprès du CEMEAU</a:t>
            </a:r>
            <a:endParaRPr lang="en-US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tabLst/>
              <a:defRPr/>
            </a:pP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9" name="Connecteur droit 24"/>
          <p:cNvCxnSpPr/>
          <p:nvPr/>
        </p:nvCxnSpPr>
        <p:spPr>
          <a:xfrm>
            <a:off x="179512" y="4077072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C:\Users\Assoprojection JHH\Desktop\projection perso\Photos\Atelier PEP janvier 2012\P1000329.JPG"/>
          <p:cNvPicPr/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524328" y="4077072"/>
            <a:ext cx="1440160" cy="2088232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8"/>
            <a:ext cx="1189636" cy="963482"/>
          </a:xfrm>
          <a:prstGeom prst="rect">
            <a:avLst/>
          </a:prstGeom>
          <a:noFill/>
        </p:spPr>
      </p:pic>
      <p:sp>
        <p:nvSpPr>
          <p:cNvPr id="2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 dirty="0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467544" y="134144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Exemples</a:t>
            </a:r>
            <a:r>
              <a:rPr kumimoji="0" lang="fr-FR" sz="2800" b="0" i="1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d’activités réseau au Burkina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i="1" baseline="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Journée d’échanges à Ouahigouya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5" descr="126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5460" y="1340768"/>
            <a:ext cx="2279668" cy="1656184"/>
          </a:xfrm>
          <a:prstGeom prst="rect">
            <a:avLst/>
          </a:prstGeom>
        </p:spPr>
      </p:pic>
      <p:pic>
        <p:nvPicPr>
          <p:cNvPr id="60418" name="Picture 2" descr="SL3737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3332" y="3212976"/>
            <a:ext cx="34671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384820" y="2132856"/>
            <a:ext cx="4680520" cy="41044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endParaRPr lang="fr-FR" sz="21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fr-FR" sz="2100" b="1" dirty="0" smtClean="0">
                <a:solidFill>
                  <a:schemeClr val="tx2"/>
                </a:solidFill>
                <a:ea typeface="ＭＳ Ｐゴシック" pitchFamily="34" charset="-128"/>
              </a:rPr>
              <a:t>Échanges d’expériences 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fr-FR" sz="21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fr-FR" sz="2100" b="1" dirty="0" smtClean="0">
                <a:solidFill>
                  <a:schemeClr val="tx2"/>
                </a:solidFill>
                <a:ea typeface="ＭＳ Ｐゴシック" pitchFamily="34" charset="-128"/>
              </a:rPr>
              <a:t>Renforcement des liens entre professionnels de l’assainissement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endParaRPr lang="fr-FR" sz="2100" b="1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r>
              <a:rPr lang="fr-FR" sz="2100" b="1" dirty="0" smtClean="0">
                <a:solidFill>
                  <a:schemeClr val="tx2"/>
                </a:solidFill>
                <a:ea typeface="ＭＳ Ｐゴシック" pitchFamily="34" charset="-128"/>
              </a:rPr>
              <a:t>Valorisation de l’expertise locale</a:t>
            </a: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endParaRPr lang="en-US" sz="21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endParaRPr lang="en-US" sz="21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endParaRPr lang="en-US" sz="21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8640" lvl="1" indent="-274320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/>
            </a:pPr>
            <a:endParaRPr lang="fr-FR" sz="21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274320" lvl="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fr-FR" sz="2600" dirty="0" smtClean="0">
              <a:solidFill>
                <a:schemeClr val="bg1"/>
              </a:solidFill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600844" y="1340768"/>
            <a:ext cx="5400600" cy="697111"/>
            <a:chOff x="386" y="3019"/>
            <a:chExt cx="4796" cy="386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200" i="1" dirty="0" smtClean="0">
                  <a:solidFill>
                    <a:schemeClr val="bg1"/>
                  </a:solidFill>
                </a:rPr>
                <a:t>La rentabilité des services de l’assainissement</a:t>
              </a:r>
            </a:p>
          </p:txBody>
        </p:sp>
      </p:grpSp>
      <p:cxnSp>
        <p:nvCxnSpPr>
          <p:cNvPr id="14" name="Connecteur droit 24"/>
          <p:cNvCxnSpPr/>
          <p:nvPr/>
        </p:nvCxnSpPr>
        <p:spPr>
          <a:xfrm flipV="1">
            <a:off x="600844" y="1988840"/>
            <a:ext cx="0" cy="4032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90142"/>
            <a:ext cx="962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619672" y="2564904"/>
            <a:ext cx="7200800" cy="129614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fr-FR" sz="3600" cap="small" spc="3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Merci de votre attention</a:t>
            </a:r>
            <a:endParaRPr kumimoji="0" lang="fr-FR" sz="3600" b="0" i="1" u="none" strike="noStrike" kern="1200" cap="small" spc="300" normalizeH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26BC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-180528" y="548680"/>
            <a:ext cx="950505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763688" y="3284984"/>
            <a:ext cx="6768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58" name="Picture 2" descr="C:\Users\Jean-Hugues\Desktop\LOGO PROJ HD.tif"/>
          <p:cNvPicPr>
            <a:picLocks noChangeAspect="1" noChangeArrowheads="1"/>
          </p:cNvPicPr>
          <p:nvPr/>
        </p:nvPicPr>
        <p:blipFill>
          <a:blip r:embed="rId4" cstate="print"/>
          <a:srcRect t="37599"/>
          <a:stretch>
            <a:fillRect/>
          </a:stretch>
        </p:blipFill>
        <p:spPr bwMode="auto">
          <a:xfrm>
            <a:off x="1259632" y="3789040"/>
            <a:ext cx="2421232" cy="1656184"/>
          </a:xfrm>
          <a:prstGeom prst="rect">
            <a:avLst/>
          </a:prstGeom>
          <a:noFill/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3707904" y="3645024"/>
            <a:ext cx="6156176" cy="2232248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FR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Jean-Hugues</a:t>
            </a: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36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Hermant</a:t>
            </a:r>
            <a:endParaRPr lang="fr-FR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jean-hugues@reseauprojection.org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endParaRPr lang="fr-FR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09 50 05 21 44</a:t>
            </a:r>
          </a:p>
          <a:p>
            <a:pPr marL="274320" indent="-274320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FR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info@reseauprojection.org</a:t>
            </a: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www.reseauprojection.org</a:t>
            </a:r>
            <a:endParaRPr kumimoji="0" lang="fr-F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fr-FR" sz="36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962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827584" y="213285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619672" y="2636912"/>
            <a:ext cx="7200800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réseau Projection, c’est quoi?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26BC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-180528" y="548680"/>
            <a:ext cx="950505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763688" y="3501008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8"/>
            <a:ext cx="2016224" cy="16329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Le réseau Projection</a:t>
            </a:r>
            <a:br>
              <a:rPr lang="fr-FR" i="1" dirty="0" smtClean="0">
                <a:latin typeface="Arial" pitchFamily="34" charset="0"/>
                <a:cs typeface="Arial" pitchFamily="34" charset="0"/>
              </a:rPr>
            </a:br>
            <a:r>
              <a:rPr lang="fr-FR" sz="2400" i="1" dirty="0" smtClean="0">
                <a:latin typeface="Arial" pitchFamily="34" charset="0"/>
                <a:cs typeface="Arial" pitchFamily="34" charset="0"/>
              </a:rPr>
              <a:t>un réseau de jeunes professionnels (JP)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pic>
        <p:nvPicPr>
          <p:cNvPr id="13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8"/>
            <a:ext cx="1189636" cy="963482"/>
          </a:xfrm>
          <a:prstGeom prst="rect">
            <a:avLst/>
          </a:prstGeom>
          <a:noFill/>
        </p:spPr>
      </p:pic>
      <p:sp>
        <p:nvSpPr>
          <p:cNvPr id="1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-36512" y="1988840"/>
            <a:ext cx="4536504" cy="3456384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>
                <a:ea typeface="ＭＳ Ｐゴシック" pitchFamily="34" charset="-128"/>
              </a:rPr>
              <a:t>2 à 10 </a:t>
            </a:r>
            <a:r>
              <a:rPr lang="en-US" sz="2000" dirty="0" err="1" smtClean="0">
                <a:ea typeface="ＭＳ Ｐゴシック" pitchFamily="34" charset="-128"/>
              </a:rPr>
              <a:t>ans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d’expérience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dans</a:t>
            </a:r>
            <a:r>
              <a:rPr lang="en-US" sz="2000" dirty="0" smtClean="0">
                <a:ea typeface="ＭＳ Ｐゴシック" pitchFamily="34" charset="-128"/>
              </a:rPr>
              <a:t> les services </a:t>
            </a:r>
            <a:r>
              <a:rPr lang="en-US" sz="2000" dirty="0" err="1" smtClean="0">
                <a:ea typeface="ＭＳ Ｐゴシック" pitchFamily="34" charset="-128"/>
              </a:rPr>
              <a:t>essentiels</a:t>
            </a:r>
            <a:r>
              <a:rPr lang="en-US" sz="2000" dirty="0" smtClean="0">
                <a:ea typeface="ＭＳ Ｐゴシック" pitchFamily="34" charset="-128"/>
              </a:rPr>
              <a:t> (eau, </a:t>
            </a:r>
            <a:r>
              <a:rPr lang="en-US" sz="2000" dirty="0" err="1" smtClean="0">
                <a:ea typeface="ＭＳ Ｐゴシック" pitchFamily="34" charset="-128"/>
              </a:rPr>
              <a:t>assainissement</a:t>
            </a:r>
            <a:r>
              <a:rPr lang="en-US" sz="2000" dirty="0" smtClean="0">
                <a:ea typeface="ＭＳ Ｐゴシック" pitchFamily="34" charset="-128"/>
              </a:rPr>
              <a:t>, </a:t>
            </a:r>
            <a:r>
              <a:rPr lang="en-US" sz="2000" dirty="0" err="1" smtClean="0">
                <a:ea typeface="ＭＳ Ｐゴシック" pitchFamily="34" charset="-128"/>
              </a:rPr>
              <a:t>déchets</a:t>
            </a:r>
            <a:r>
              <a:rPr lang="en-US" sz="2000" dirty="0" smtClean="0">
                <a:ea typeface="ＭＳ Ｐゴシック" pitchFamily="34" charset="-128"/>
              </a:rPr>
              <a:t>, etc.) </a:t>
            </a:r>
            <a:r>
              <a:rPr lang="en-US" sz="2000" dirty="0" err="1" smtClean="0">
                <a:ea typeface="ＭＳ Ｐゴシック" pitchFamily="34" charset="-128"/>
              </a:rPr>
              <a:t>dans</a:t>
            </a:r>
            <a:r>
              <a:rPr lang="en-US" sz="2000" dirty="0" smtClean="0">
                <a:ea typeface="ＭＳ Ｐゴシック" pitchFamily="34" charset="-128"/>
              </a:rPr>
              <a:t> les </a:t>
            </a:r>
            <a:r>
              <a:rPr lang="en-US" sz="2000" dirty="0" err="1" smtClean="0">
                <a:ea typeface="ＭＳ Ｐゴシック" pitchFamily="34" charset="-128"/>
              </a:rPr>
              <a:t>villes</a:t>
            </a:r>
            <a:r>
              <a:rPr lang="en-US" sz="2000" dirty="0" smtClean="0">
                <a:ea typeface="ＭＳ Ｐゴシック" pitchFamily="34" charset="-128"/>
              </a:rPr>
              <a:t> des pays en </a:t>
            </a:r>
            <a:r>
              <a:rPr lang="en-US" sz="2000" dirty="0" err="1" smtClean="0">
                <a:ea typeface="ＭＳ Ｐゴシック" pitchFamily="34" charset="-128"/>
              </a:rPr>
              <a:t>développement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err="1" smtClean="0">
                <a:ea typeface="ＭＳ Ｐゴシック" pitchFamily="34" charset="-128"/>
              </a:rPr>
              <a:t>Pluridisciplinaire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err="1" smtClean="0">
                <a:ea typeface="ＭＳ Ｐゴシック" pitchFamily="34" charset="-128"/>
              </a:rPr>
              <a:t>Tous</a:t>
            </a:r>
            <a:r>
              <a:rPr lang="en-US" sz="2000" dirty="0" smtClean="0">
                <a:ea typeface="ＭＳ Ｐゴシック" pitchFamily="34" charset="-128"/>
              </a:rPr>
              <a:t> types </a:t>
            </a:r>
            <a:r>
              <a:rPr lang="en-US" sz="2000" dirty="0" err="1" smtClean="0">
                <a:ea typeface="ＭＳ Ｐゴシック" pitchFamily="34" charset="-128"/>
              </a:rPr>
              <a:t>d’organisations</a:t>
            </a:r>
            <a:r>
              <a:rPr lang="en-US" sz="2000" dirty="0" smtClean="0">
                <a:ea typeface="ＭＳ Ｐゴシック" pitchFamily="34" charset="-128"/>
              </a:rPr>
              <a:t> : </a:t>
            </a:r>
            <a:r>
              <a:rPr lang="en-US" sz="2000" dirty="0" err="1" smtClean="0">
                <a:ea typeface="ＭＳ Ｐゴシック" pitchFamily="34" charset="-128"/>
              </a:rPr>
              <a:t>secteurs</a:t>
            </a:r>
            <a:r>
              <a:rPr lang="en-US" sz="2000" dirty="0" smtClean="0">
                <a:ea typeface="ＭＳ Ｐゴシック" pitchFamily="34" charset="-128"/>
              </a:rPr>
              <a:t> public/</a:t>
            </a:r>
            <a:r>
              <a:rPr lang="en-US" sz="2000" dirty="0" err="1" smtClean="0">
                <a:ea typeface="ＭＳ Ｐゴシック" pitchFamily="34" charset="-128"/>
              </a:rPr>
              <a:t>privé</a:t>
            </a:r>
            <a:r>
              <a:rPr lang="en-US" sz="2000" dirty="0" smtClean="0">
                <a:ea typeface="ＭＳ Ｐゴシック" pitchFamily="34" charset="-128"/>
              </a:rPr>
              <a:t>, ONG, </a:t>
            </a:r>
            <a:r>
              <a:rPr lang="en-US" sz="2000" dirty="0" err="1" smtClean="0">
                <a:ea typeface="ＭＳ Ｐゴシック" pitchFamily="34" charset="-128"/>
              </a:rPr>
              <a:t>recherche</a:t>
            </a:r>
            <a:r>
              <a:rPr lang="en-US" sz="2000" dirty="0" smtClean="0">
                <a:ea typeface="ＭＳ Ｐゴシック" pitchFamily="34" charset="-128"/>
              </a:rPr>
              <a:t>, etc.</a:t>
            </a:r>
          </a:p>
          <a:p>
            <a:endParaRPr lang="fr-FR" dirty="0" smtClean="0"/>
          </a:p>
          <a:p>
            <a:pPr>
              <a:lnSpc>
                <a:spcPct val="250000"/>
              </a:lnSpc>
            </a:pPr>
            <a:endParaRPr lang="fr-FR" dirty="0" smtClean="0"/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179512" y="1268760"/>
            <a:ext cx="4358176" cy="697111"/>
            <a:chOff x="386" y="3019"/>
            <a:chExt cx="4796" cy="386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200" i="1" dirty="0" smtClean="0">
                  <a:solidFill>
                    <a:schemeClr val="bg1"/>
                  </a:solidFill>
                </a:rPr>
                <a:t>Les JP</a:t>
              </a:r>
            </a:p>
          </p:txBody>
        </p:sp>
      </p:grpSp>
      <p:cxnSp>
        <p:nvCxnSpPr>
          <p:cNvPr id="22" name="Connecteur droit 16"/>
          <p:cNvCxnSpPr/>
          <p:nvPr/>
        </p:nvCxnSpPr>
        <p:spPr>
          <a:xfrm flipV="1">
            <a:off x="4644008" y="1916832"/>
            <a:ext cx="0" cy="2520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4"/>
          <p:cNvGrpSpPr>
            <a:grpSpLocks/>
          </p:cNvGrpSpPr>
          <p:nvPr/>
        </p:nvGrpSpPr>
        <p:grpSpPr bwMode="auto">
          <a:xfrm>
            <a:off x="4644008" y="1268760"/>
            <a:ext cx="4358176" cy="697111"/>
            <a:chOff x="386" y="3019"/>
            <a:chExt cx="4796" cy="386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200" i="1" dirty="0" smtClean="0">
                  <a:solidFill>
                    <a:schemeClr val="bg1"/>
                  </a:solidFill>
                </a:rPr>
                <a:t>Le réseau</a:t>
              </a:r>
            </a:p>
          </p:txBody>
        </p:sp>
      </p:grpSp>
      <p:cxnSp>
        <p:nvCxnSpPr>
          <p:cNvPr id="27" name="Connecteur droit 24"/>
          <p:cNvCxnSpPr/>
          <p:nvPr/>
        </p:nvCxnSpPr>
        <p:spPr>
          <a:xfrm flipV="1">
            <a:off x="179512" y="1916832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space réservé du contenu 2"/>
          <p:cNvSpPr txBox="1">
            <a:spLocks/>
          </p:cNvSpPr>
          <p:nvPr/>
        </p:nvSpPr>
        <p:spPr>
          <a:xfrm>
            <a:off x="4427984" y="1997224"/>
            <a:ext cx="4392488" cy="30879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300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membres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de pays du Nord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et du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Sud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Le s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iège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à Paris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et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une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antenne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Afrique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de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l’Ouest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à Ouagadougou (Burkina Faso)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377504"/>
            <a:ext cx="2808312" cy="1859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79512" y="5013176"/>
            <a:ext cx="5472608" cy="11079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7432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FR" sz="2000" b="1" i="1" cap="small" dirty="0" smtClean="0">
                <a:solidFill>
                  <a:schemeClr val="tx2"/>
                </a:solidFill>
              </a:rPr>
              <a:t>« La pertinence en toute impertinence »</a:t>
            </a:r>
            <a:endParaRPr lang="fr-FR" sz="2000" i="1" dirty="0" smtClean="0">
              <a:solidFill>
                <a:schemeClr val="tx2"/>
              </a:solidFill>
            </a:endParaRP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FR" b="1" cap="small" spc="300" dirty="0" smtClean="0">
                <a:solidFill>
                  <a:schemeClr val="tx2"/>
                </a:solidFill>
              </a:rPr>
              <a:t>Rencontres // Echanges</a:t>
            </a:r>
          </a:p>
          <a:p>
            <a:pPr marL="274320" lvl="0" indent="-274320" algn="ctr">
              <a:spcBef>
                <a:spcPts val="600"/>
              </a:spcBef>
              <a:buClr>
                <a:schemeClr val="accent1"/>
              </a:buClr>
              <a:buSzPct val="76000"/>
              <a:defRPr/>
            </a:pPr>
            <a:r>
              <a:rPr lang="fr-FR" b="1" cap="small" spc="300" dirty="0" smtClean="0">
                <a:solidFill>
                  <a:schemeClr val="tx2"/>
                </a:solidFill>
              </a:rPr>
              <a:t>Idées // Energie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Le réseau Projection</a:t>
            </a:r>
            <a:br>
              <a:rPr lang="fr-FR" i="1" dirty="0" smtClean="0">
                <a:latin typeface="Arial" pitchFamily="34" charset="0"/>
                <a:cs typeface="Arial" pitchFamily="34" charset="0"/>
              </a:rPr>
            </a:br>
            <a:r>
              <a:rPr lang="fr-FR" sz="2400" i="1" dirty="0" smtClean="0">
                <a:latin typeface="Arial" pitchFamily="34" charset="0"/>
                <a:cs typeface="Arial" pitchFamily="34" charset="0"/>
              </a:rPr>
              <a:t>Que fait Projection concrètement?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pic>
        <p:nvPicPr>
          <p:cNvPr id="13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8"/>
            <a:ext cx="1189636" cy="963482"/>
          </a:xfrm>
          <a:prstGeom prst="rect">
            <a:avLst/>
          </a:prstGeom>
          <a:noFill/>
        </p:spPr>
      </p:pic>
      <p:sp>
        <p:nvSpPr>
          <p:cNvPr id="1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496" y="1988840"/>
            <a:ext cx="7056784" cy="3456384"/>
          </a:xfrm>
        </p:spPr>
        <p:txBody>
          <a:bodyPr>
            <a:normAutofit/>
          </a:bodyPr>
          <a:lstStyle/>
          <a:p>
            <a:pPr lvl="1"/>
            <a:r>
              <a:rPr lang="en-US" sz="2000" dirty="0" err="1" smtClean="0">
                <a:ea typeface="ＭＳ Ｐゴシック" pitchFamily="34" charset="-128"/>
              </a:rPr>
              <a:t>Une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plateforme</a:t>
            </a:r>
            <a:r>
              <a:rPr lang="en-US" sz="2000" dirty="0" smtClean="0">
                <a:ea typeface="ＭＳ Ｐゴシック" pitchFamily="34" charset="-128"/>
              </a:rPr>
              <a:t> collaborative : </a:t>
            </a:r>
            <a:r>
              <a:rPr lang="en-US" sz="2000" dirty="0" smtClean="0">
                <a:ea typeface="ＭＳ Ｐゴシック" pitchFamily="34" charset="-128"/>
                <a:hlinkClick r:id="rId4"/>
              </a:rPr>
              <a:t>www.reseauprojection.org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err="1" smtClean="0">
                <a:ea typeface="ＭＳ Ｐゴシック" pitchFamily="34" charset="-128"/>
              </a:rPr>
              <a:t>Une</a:t>
            </a:r>
            <a:r>
              <a:rPr lang="en-US" sz="2000" dirty="0" smtClean="0">
                <a:ea typeface="ＭＳ Ｐゴシック" pitchFamily="34" charset="-128"/>
              </a:rPr>
              <a:t> newsletter </a:t>
            </a:r>
            <a:r>
              <a:rPr lang="en-US" sz="2000" dirty="0" err="1" smtClean="0">
                <a:ea typeface="ＭＳ Ｐゴシック" pitchFamily="34" charset="-128"/>
              </a:rPr>
              <a:t>écrite</a:t>
            </a:r>
            <a:r>
              <a:rPr lang="en-US" sz="2000" dirty="0" smtClean="0">
                <a:ea typeface="ＭＳ Ｐゴシック" pitchFamily="34" charset="-128"/>
              </a:rPr>
              <a:t> par les </a:t>
            </a:r>
            <a:r>
              <a:rPr lang="en-US" sz="2000" dirty="0" err="1" smtClean="0">
                <a:ea typeface="ＭＳ Ｐゴシック" pitchFamily="34" charset="-128"/>
              </a:rPr>
              <a:t>jeunes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professionnels</a:t>
            </a:r>
            <a:endParaRPr lang="en-US" sz="2000" dirty="0" smtClean="0">
              <a:ea typeface="ＭＳ Ｐゴシック" pitchFamily="34" charset="-128"/>
            </a:endParaRPr>
          </a:p>
          <a:p>
            <a:pPr lvl="1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Des </a:t>
            </a:r>
            <a:r>
              <a:rPr lang="en-US" sz="2000" dirty="0" err="1" smtClean="0">
                <a:ea typeface="ＭＳ Ｐゴシック" pitchFamily="34" charset="-128"/>
              </a:rPr>
              <a:t>rencontres</a:t>
            </a:r>
            <a:r>
              <a:rPr lang="en-US" sz="2000" dirty="0" smtClean="0">
                <a:ea typeface="ＭＳ Ｐゴシック" pitchFamily="34" charset="-128"/>
              </a:rPr>
              <a:t> </a:t>
            </a:r>
            <a:r>
              <a:rPr lang="en-US" sz="2000" dirty="0" err="1" smtClean="0">
                <a:ea typeface="ＭＳ Ｐゴシック" pitchFamily="34" charset="-128"/>
              </a:rPr>
              <a:t>mensuelles</a:t>
            </a:r>
            <a:r>
              <a:rPr lang="en-US" sz="2000" dirty="0" smtClean="0">
                <a:ea typeface="ＭＳ Ｐゴシック" pitchFamily="34" charset="-128"/>
              </a:rPr>
              <a:t> à Paris, Niamey et Ouagadougou</a:t>
            </a:r>
          </a:p>
          <a:p>
            <a:pPr lvl="1"/>
            <a:endParaRPr lang="en-US" sz="500" dirty="0" smtClean="0">
              <a:ea typeface="ＭＳ Ｐゴシック" pitchFamily="34" charset="-128"/>
            </a:endParaRPr>
          </a:p>
          <a:p>
            <a:pPr lvl="1"/>
            <a:r>
              <a:rPr lang="en-US" sz="2000" dirty="0" smtClean="0">
                <a:ea typeface="ＭＳ Ｐゴシック" pitchFamily="34" charset="-128"/>
              </a:rPr>
              <a:t>Un atelier international </a:t>
            </a:r>
            <a:r>
              <a:rPr lang="en-US" sz="2000" dirty="0" err="1" smtClean="0">
                <a:ea typeface="ＭＳ Ｐゴシック" pitchFamily="34" charset="-128"/>
              </a:rPr>
              <a:t>annuel</a:t>
            </a:r>
            <a:r>
              <a:rPr lang="en-US" sz="2000" dirty="0" smtClean="0">
                <a:ea typeface="ＭＳ Ｐゴシック" pitchFamily="34" charset="-128"/>
              </a:rPr>
              <a:t> en </a:t>
            </a:r>
            <a:r>
              <a:rPr lang="en-US" sz="2000" dirty="0" err="1" smtClean="0">
                <a:ea typeface="ＭＳ Ｐゴシック" pitchFamily="34" charset="-128"/>
              </a:rPr>
              <a:t>Afrique</a:t>
            </a:r>
            <a:r>
              <a:rPr lang="en-US" sz="2000" dirty="0" smtClean="0">
                <a:ea typeface="ＭＳ Ｐゴシック" pitchFamily="34" charset="-128"/>
              </a:rPr>
              <a:t> de </a:t>
            </a:r>
            <a:r>
              <a:rPr lang="en-US" sz="2000" dirty="0" err="1" smtClean="0">
                <a:ea typeface="ＭＳ Ｐゴシック" pitchFamily="34" charset="-128"/>
              </a:rPr>
              <a:t>l’Ouest</a:t>
            </a:r>
            <a:endParaRPr lang="en-US" sz="20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lvl="1">
              <a:buNone/>
            </a:pPr>
            <a:endParaRPr lang="en-US" sz="2000" dirty="0" smtClean="0">
              <a:solidFill>
                <a:srgbClr val="E47A27"/>
              </a:solidFill>
              <a:ea typeface="ＭＳ Ｐゴシック" pitchFamily="34" charset="-128"/>
            </a:endParaRPr>
          </a:p>
          <a:p>
            <a:endParaRPr lang="fr-FR" dirty="0" smtClean="0"/>
          </a:p>
          <a:p>
            <a:pPr>
              <a:lnSpc>
                <a:spcPct val="250000"/>
              </a:lnSpc>
            </a:pPr>
            <a:endParaRPr lang="fr-FR" dirty="0" smtClean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251520" y="1268760"/>
            <a:ext cx="6480720" cy="697111"/>
            <a:chOff x="386" y="3019"/>
            <a:chExt cx="4796" cy="386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200" i="1" dirty="0" smtClean="0">
                  <a:solidFill>
                    <a:schemeClr val="bg1"/>
                  </a:solidFill>
                </a:rPr>
                <a:t>Des outils réseau…</a:t>
              </a: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51520" y="4293096"/>
            <a:ext cx="3744416" cy="697111"/>
            <a:chOff x="386" y="3019"/>
            <a:chExt cx="4796" cy="386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200" i="1" dirty="0" smtClean="0">
                  <a:solidFill>
                    <a:schemeClr val="bg1"/>
                  </a:solidFill>
                </a:rPr>
                <a:t>…aux recommandations des JP</a:t>
              </a:r>
            </a:p>
          </p:txBody>
        </p:sp>
      </p:grpSp>
      <p:cxnSp>
        <p:nvCxnSpPr>
          <p:cNvPr id="27" name="Connecteur droit 24"/>
          <p:cNvCxnSpPr/>
          <p:nvPr/>
        </p:nvCxnSpPr>
        <p:spPr>
          <a:xfrm flipV="1">
            <a:off x="251520" y="1916832"/>
            <a:ext cx="0" cy="2592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ce réservé du contenu 2"/>
          <p:cNvSpPr txBox="1">
            <a:spLocks/>
          </p:cNvSpPr>
          <p:nvPr/>
        </p:nvSpPr>
        <p:spPr>
          <a:xfrm>
            <a:off x="35496" y="5085184"/>
            <a:ext cx="7056784" cy="34563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lang="en-US" sz="2000" dirty="0" err="1" smtClean="0">
                <a:solidFill>
                  <a:schemeClr val="tx2"/>
                </a:solidFill>
                <a:ea typeface="ＭＳ Ｐゴシック" pitchFamily="34" charset="-128"/>
              </a:rPr>
              <a:t>Plaidoyer</a:t>
            </a:r>
            <a:endParaRPr lang="en-US" sz="2000" dirty="0" smtClean="0">
              <a:solidFill>
                <a:schemeClr val="tx2"/>
              </a:solidFill>
              <a:ea typeface="ＭＳ Ｐゴシック" pitchFamily="34" charset="-128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Outils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d’information</a:t>
            </a:r>
            <a:r>
              <a:rPr lang="en-US" sz="2000" dirty="0" smtClean="0">
                <a:solidFill>
                  <a:schemeClr val="tx2"/>
                </a:solidFill>
                <a:ea typeface="ＭＳ Ｐゴシック" pitchFamily="34" charset="-128"/>
              </a:rPr>
              <a:t>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“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Travaux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pratiques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”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E47A27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Connecteur droit 24"/>
          <p:cNvCxnSpPr/>
          <p:nvPr/>
        </p:nvCxnSpPr>
        <p:spPr>
          <a:xfrm flipV="1">
            <a:off x="251520" y="4857676"/>
            <a:ext cx="0" cy="1379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G:\DSC_03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1752" y="1268760"/>
            <a:ext cx="2052736" cy="1528617"/>
          </a:xfrm>
          <a:prstGeom prst="rect">
            <a:avLst/>
          </a:prstGeom>
          <a:noFill/>
        </p:spPr>
      </p:pic>
      <p:pic>
        <p:nvPicPr>
          <p:cNvPr id="36" name="Picture 35" descr="asst niger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6876256" y="2924944"/>
            <a:ext cx="2210634" cy="1512168"/>
          </a:xfrm>
          <a:prstGeom prst="rect">
            <a:avLst/>
          </a:prstGeom>
        </p:spPr>
      </p:pic>
      <p:pic>
        <p:nvPicPr>
          <p:cNvPr id="37" name="Picture 36" descr="asst niger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876256" y="4581128"/>
            <a:ext cx="2160240" cy="1709821"/>
          </a:xfrm>
          <a:prstGeom prst="rect">
            <a:avLst/>
          </a:prstGeom>
        </p:spPr>
      </p:pic>
      <p:pic>
        <p:nvPicPr>
          <p:cNvPr id="38" name="Picture 3" descr="carte_postale_versoBlanc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5" y="4293096"/>
            <a:ext cx="2844505" cy="1893279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les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pic>
        <p:nvPicPr>
          <p:cNvPr id="20481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9620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827584" y="2132856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547664" y="2276872"/>
            <a:ext cx="7848872" cy="1440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échanges de résea</a:t>
            </a:r>
            <a:r>
              <a:rPr lang="fr-FR" sz="3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 aux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r>
              <a:rPr lang="fr-FR" sz="3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« travaux pratiques »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1124744"/>
          </a:xfrm>
          <a:prstGeom prst="rect">
            <a:avLst/>
          </a:prstGeom>
          <a:solidFill>
            <a:srgbClr val="26BC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-180528" y="548680"/>
            <a:ext cx="9505056" cy="93610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1763688" y="3501008"/>
            <a:ext cx="69847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3861048"/>
            <a:ext cx="2016224" cy="16329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i="1" dirty="0" smtClean="0">
                <a:latin typeface="Arial" pitchFamily="34" charset="0"/>
                <a:cs typeface="Arial" pitchFamily="34" charset="0"/>
              </a:rPr>
              <a:t>Des échanges de réseau aux</a:t>
            </a:r>
            <a:br>
              <a:rPr lang="fr-FR" sz="2700" i="1" dirty="0" smtClean="0">
                <a:latin typeface="Arial" pitchFamily="34" charset="0"/>
                <a:cs typeface="Arial" pitchFamily="34" charset="0"/>
              </a:rPr>
            </a:br>
            <a:r>
              <a:rPr lang="fr-FR" sz="2700" i="1" dirty="0" smtClean="0">
                <a:latin typeface="Arial" pitchFamily="34" charset="0"/>
                <a:cs typeface="Arial" pitchFamily="34" charset="0"/>
              </a:rPr>
              <a:t>« travaux pratiques »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i="1" dirty="0" smtClean="0">
                <a:latin typeface="Arial" pitchFamily="34" charset="0"/>
                <a:cs typeface="Arial" pitchFamily="34" charset="0"/>
              </a:rPr>
            </a:b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Assainissement : des acteurs locaux à former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pic>
        <p:nvPicPr>
          <p:cNvPr id="13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8"/>
            <a:ext cx="1189636" cy="963482"/>
          </a:xfrm>
          <a:prstGeom prst="rect">
            <a:avLst/>
          </a:prstGeom>
          <a:noFill/>
        </p:spPr>
      </p:pic>
      <p:sp>
        <p:nvSpPr>
          <p:cNvPr id="14" name="Espace réservé du contenu 2"/>
          <p:cNvSpPr>
            <a:spLocks noGrp="1"/>
          </p:cNvSpPr>
          <p:nvPr>
            <p:ph sz="quarter" idx="1"/>
          </p:nvPr>
        </p:nvSpPr>
        <p:spPr>
          <a:xfrm>
            <a:off x="-36512" y="3284984"/>
            <a:ext cx="4536504" cy="4248472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  <a:buNone/>
            </a:pPr>
            <a:r>
              <a:rPr lang="en-US" sz="2000" b="1" dirty="0" err="1" smtClean="0">
                <a:ea typeface="ＭＳ Ｐゴシック" pitchFamily="34" charset="-128"/>
              </a:rPr>
              <a:t>Constats</a:t>
            </a:r>
            <a:r>
              <a:rPr lang="en-US" sz="2000" b="1" dirty="0" smtClean="0">
                <a:ea typeface="ＭＳ Ｐゴシック" pitchFamily="34" charset="-128"/>
              </a:rPr>
              <a:t> :</a:t>
            </a:r>
          </a:p>
          <a:p>
            <a:pPr lvl="1">
              <a:spcBef>
                <a:spcPts val="0"/>
              </a:spcBef>
            </a:pPr>
            <a:r>
              <a:rPr lang="en-US" sz="1900" dirty="0" err="1" smtClean="0">
                <a:ea typeface="ＭＳ Ｐゴシック" pitchFamily="34" charset="-128"/>
              </a:rPr>
              <a:t>Formés</a:t>
            </a:r>
            <a:r>
              <a:rPr lang="en-US" sz="1900" dirty="0" smtClean="0">
                <a:ea typeface="ＭＳ Ｐゴシック" pitchFamily="34" charset="-128"/>
              </a:rPr>
              <a:t> </a:t>
            </a:r>
            <a:r>
              <a:rPr lang="en-US" sz="1900" dirty="0" err="1" smtClean="0">
                <a:ea typeface="ＭＳ Ｐゴシック" pitchFamily="34" charset="-128"/>
              </a:rPr>
              <a:t>sur</a:t>
            </a:r>
            <a:r>
              <a:rPr lang="en-US" sz="1900" dirty="0" smtClean="0">
                <a:ea typeface="ＭＳ Ｐゴシック" pitchFamily="34" charset="-128"/>
              </a:rPr>
              <a:t> le </a:t>
            </a:r>
            <a:r>
              <a:rPr lang="en-US" sz="1900" dirty="0" err="1" smtClean="0">
                <a:ea typeface="ＭＳ Ｐゴシック" pitchFamily="34" charset="-128"/>
              </a:rPr>
              <a:t>tas</a:t>
            </a:r>
            <a:r>
              <a:rPr lang="en-US" sz="1900" dirty="0" smtClean="0">
                <a:ea typeface="ＭＳ Ｐゴシック" pitchFamily="34" charset="-128"/>
              </a:rPr>
              <a:t> (agents d’état civil)</a:t>
            </a:r>
          </a:p>
          <a:p>
            <a:pPr lvl="1">
              <a:spcBef>
                <a:spcPts val="0"/>
              </a:spcBef>
            </a:pPr>
            <a:r>
              <a:rPr lang="en-US" sz="1900" dirty="0" err="1" smtClean="0">
                <a:ea typeface="ＭＳ Ｐゴシック" pitchFamily="34" charset="-128"/>
              </a:rPr>
              <a:t>Peu</a:t>
            </a:r>
            <a:r>
              <a:rPr lang="en-US" sz="1900" dirty="0" smtClean="0">
                <a:ea typeface="ＭＳ Ｐゴシック" pitchFamily="34" charset="-128"/>
              </a:rPr>
              <a:t> de vision </a:t>
            </a:r>
            <a:r>
              <a:rPr lang="en-US" sz="1900" dirty="0" err="1" smtClean="0">
                <a:ea typeface="ＭＳ Ｐゴシック" pitchFamily="34" charset="-128"/>
              </a:rPr>
              <a:t>sur</a:t>
            </a:r>
            <a:r>
              <a:rPr lang="en-US" sz="1900" dirty="0" smtClean="0">
                <a:ea typeface="ＭＳ Ｐゴシック" pitchFamily="34" charset="-128"/>
              </a:rPr>
              <a:t> </a:t>
            </a:r>
            <a:r>
              <a:rPr lang="en-US" sz="1900" dirty="0" err="1" smtClean="0">
                <a:ea typeface="ＭＳ Ｐゴシック" pitchFamily="34" charset="-128"/>
              </a:rPr>
              <a:t>leurs</a:t>
            </a:r>
            <a:r>
              <a:rPr lang="en-US" sz="1900" dirty="0" smtClean="0">
                <a:ea typeface="ＭＳ Ｐゴシック" pitchFamily="34" charset="-128"/>
              </a:rPr>
              <a:t> </a:t>
            </a:r>
            <a:r>
              <a:rPr lang="en-US" sz="1900" dirty="0" err="1" smtClean="0">
                <a:ea typeface="ＭＳ Ｐゴシック" pitchFamily="34" charset="-128"/>
              </a:rPr>
              <a:t>responsabilités</a:t>
            </a:r>
            <a:endParaRPr lang="en-US" sz="1900" dirty="0" smtClean="0">
              <a:ea typeface="ＭＳ Ｐゴシック" pitchFamily="34" charset="-128"/>
            </a:endParaRPr>
          </a:p>
          <a:p>
            <a:pPr lvl="1">
              <a:spcBef>
                <a:spcPts val="0"/>
              </a:spcBef>
            </a:pPr>
            <a:r>
              <a:rPr lang="en-US" sz="1900" dirty="0" err="1" smtClean="0">
                <a:ea typeface="ＭＳ Ｐゴシック" pitchFamily="34" charset="-128"/>
              </a:rPr>
              <a:t>Manque</a:t>
            </a:r>
            <a:r>
              <a:rPr lang="en-US" sz="1900" dirty="0" smtClean="0">
                <a:ea typeface="ＭＳ Ｐゴシック" pitchFamily="34" charset="-128"/>
              </a:rPr>
              <a:t> </a:t>
            </a:r>
            <a:r>
              <a:rPr lang="en-US" sz="1900" dirty="0" err="1" smtClean="0">
                <a:ea typeface="ＭＳ Ｐゴシック" pitchFamily="34" charset="-128"/>
              </a:rPr>
              <a:t>d’informations</a:t>
            </a:r>
            <a:r>
              <a:rPr lang="en-US" sz="1900" dirty="0" smtClean="0">
                <a:ea typeface="ＭＳ Ｐゴシック" pitchFamily="34" charset="-128"/>
              </a:rPr>
              <a:t> </a:t>
            </a:r>
            <a:r>
              <a:rPr lang="en-US" sz="1900" dirty="0" err="1" smtClean="0">
                <a:ea typeface="ＭＳ Ｐゴシック" pitchFamily="34" charset="-128"/>
              </a:rPr>
              <a:t>sur</a:t>
            </a:r>
            <a:r>
              <a:rPr lang="en-US" sz="1900" dirty="0" smtClean="0">
                <a:ea typeface="ＭＳ Ｐゴシック" pitchFamily="34" charset="-128"/>
              </a:rPr>
              <a:t> les </a:t>
            </a:r>
            <a:r>
              <a:rPr lang="en-US" sz="1900" dirty="0" err="1" smtClean="0">
                <a:ea typeface="ＭＳ Ｐゴシック" pitchFamily="34" charset="-128"/>
              </a:rPr>
              <a:t>autres</a:t>
            </a:r>
            <a:r>
              <a:rPr lang="en-US" sz="1900" dirty="0" smtClean="0">
                <a:ea typeface="ＭＳ Ｐゴシック" pitchFamily="34" charset="-128"/>
              </a:rPr>
              <a:t> </a:t>
            </a:r>
            <a:r>
              <a:rPr lang="en-US" sz="1900" dirty="0" err="1" smtClean="0">
                <a:ea typeface="ＭＳ Ｐゴシック" pitchFamily="34" charset="-128"/>
              </a:rPr>
              <a:t>acteurs</a:t>
            </a:r>
            <a:endParaRPr lang="en-US" sz="1900" dirty="0" smtClean="0">
              <a:ea typeface="ＭＳ Ｐゴシック" pitchFamily="34" charset="-128"/>
            </a:endParaRPr>
          </a:p>
          <a:p>
            <a:pPr lvl="1"/>
            <a:endParaRPr lang="en-US" sz="1000" dirty="0" smtClean="0">
              <a:ea typeface="ＭＳ Ｐゴシック" pitchFamily="34" charset="-128"/>
            </a:endParaRPr>
          </a:p>
          <a:p>
            <a:pPr lvl="1">
              <a:spcBef>
                <a:spcPts val="0"/>
              </a:spcBef>
              <a:buNone/>
            </a:pPr>
            <a:r>
              <a:rPr lang="en-US" sz="2000" b="1" dirty="0" err="1" smtClean="0">
                <a:ea typeface="ＭＳ Ｐゴシック" pitchFamily="34" charset="-128"/>
              </a:rPr>
              <a:t>Besoins</a:t>
            </a:r>
            <a:r>
              <a:rPr lang="en-US" sz="2000" b="1" dirty="0" smtClean="0">
                <a:ea typeface="ＭＳ Ｐゴシック" pitchFamily="34" charset="-128"/>
              </a:rPr>
              <a:t> en </a:t>
            </a:r>
            <a:r>
              <a:rPr lang="en-US" sz="2000" b="1" dirty="0" err="1" smtClean="0">
                <a:ea typeface="ＭＳ Ｐゴシック" pitchFamily="34" charset="-128"/>
              </a:rPr>
              <a:t>renforcement</a:t>
            </a:r>
            <a:r>
              <a:rPr lang="en-US" sz="2000" b="1" dirty="0" smtClean="0">
                <a:ea typeface="ＭＳ Ｐゴシック" pitchFamily="34" charset="-128"/>
              </a:rPr>
              <a:t> : 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ea typeface="ＭＳ Ｐゴシック" pitchFamily="34" charset="-128"/>
              </a:rPr>
              <a:t>Technique </a:t>
            </a:r>
          </a:p>
          <a:p>
            <a:pPr lvl="1">
              <a:spcBef>
                <a:spcPts val="0"/>
              </a:spcBef>
            </a:pPr>
            <a:r>
              <a:rPr lang="en-US" sz="1900" dirty="0" err="1" smtClean="0">
                <a:ea typeface="ＭＳ Ｐゴシック" pitchFamily="34" charset="-128"/>
              </a:rPr>
              <a:t>Organisation</a:t>
            </a:r>
            <a:r>
              <a:rPr lang="en-US" sz="1900" dirty="0" smtClean="0">
                <a:ea typeface="ＭＳ Ｐゴシック" pitchFamily="34" charset="-128"/>
              </a:rPr>
              <a:t> des </a:t>
            </a:r>
            <a:r>
              <a:rPr lang="en-US" sz="1900" dirty="0" err="1" smtClean="0">
                <a:ea typeface="ＭＳ Ｐゴシック" pitchFamily="34" charset="-128"/>
              </a:rPr>
              <a:t>activités</a:t>
            </a:r>
            <a:r>
              <a:rPr lang="en-US" sz="1900" dirty="0" smtClean="0">
                <a:ea typeface="ＭＳ Ｐゴシック" pitchFamily="34" charset="-128"/>
              </a:rPr>
              <a:t> et services</a:t>
            </a:r>
          </a:p>
          <a:p>
            <a:pPr lvl="1">
              <a:spcBef>
                <a:spcPts val="0"/>
              </a:spcBef>
            </a:pPr>
            <a:r>
              <a:rPr lang="en-US" sz="1900" dirty="0" smtClean="0">
                <a:ea typeface="ＭＳ Ｐゴシック" pitchFamily="34" charset="-128"/>
              </a:rPr>
              <a:t>Animation </a:t>
            </a:r>
          </a:p>
          <a:p>
            <a:pPr lvl="1"/>
            <a:endParaRPr lang="en-US" sz="2000" dirty="0" smtClean="0">
              <a:ea typeface="ＭＳ Ｐゴシック" pitchFamily="34" charset="-128"/>
            </a:endParaRPr>
          </a:p>
          <a:p>
            <a:endParaRPr lang="fr-FR" dirty="0" smtClean="0"/>
          </a:p>
          <a:p>
            <a:pPr>
              <a:lnSpc>
                <a:spcPct val="250000"/>
              </a:lnSpc>
            </a:pPr>
            <a:endParaRPr lang="fr-FR" dirty="0" smtClean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79512" y="1268760"/>
            <a:ext cx="4358176" cy="697111"/>
            <a:chOff x="386" y="3019"/>
            <a:chExt cx="4796" cy="386"/>
          </a:xfrm>
        </p:grpSpPr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200" i="1" dirty="0" smtClean="0">
                  <a:solidFill>
                    <a:schemeClr val="bg1"/>
                  </a:solidFill>
                </a:rPr>
                <a:t>Agents municipaux</a:t>
              </a:r>
            </a:p>
          </p:txBody>
        </p:sp>
      </p:grpSp>
      <p:cxnSp>
        <p:nvCxnSpPr>
          <p:cNvPr id="22" name="Connecteur droit 16"/>
          <p:cNvCxnSpPr/>
          <p:nvPr/>
        </p:nvCxnSpPr>
        <p:spPr>
          <a:xfrm flipV="1">
            <a:off x="4644008" y="1916832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644008" y="1268760"/>
            <a:ext cx="4358176" cy="697111"/>
            <a:chOff x="386" y="3019"/>
            <a:chExt cx="4796" cy="386"/>
          </a:xfrm>
        </p:grpSpPr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5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200" i="1" dirty="0" smtClean="0">
                  <a:solidFill>
                    <a:schemeClr val="bg1"/>
                  </a:solidFill>
                </a:rPr>
                <a:t>Petits Entrepreneurs privés</a:t>
              </a:r>
            </a:p>
          </p:txBody>
        </p:sp>
      </p:grpSp>
      <p:cxnSp>
        <p:nvCxnSpPr>
          <p:cNvPr id="27" name="Connecteur droit 24"/>
          <p:cNvCxnSpPr/>
          <p:nvPr/>
        </p:nvCxnSpPr>
        <p:spPr>
          <a:xfrm flipV="1">
            <a:off x="179512" y="1916832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4607496" y="3284984"/>
            <a:ext cx="4536504" cy="4248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Constats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: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Formés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sur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le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tas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(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apprentis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)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Méconnaissance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des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enjeux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de </a:t>
            </a:r>
            <a:r>
              <a:rPr kumimoji="0" lang="en-US" sz="1900" b="0" i="0" u="none" strike="noStrike" kern="120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l’assainissement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Informels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Besoins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en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renforcement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: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Technique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Relations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interprofessionnelles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Gestion</a:t>
            </a: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ＭＳ Ｐゴシック" pitchFamily="34" charset="-128"/>
                <a:cs typeface="+mn-cs"/>
              </a:rPr>
              <a:t>d’entreprise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76000"/>
              <a:buFont typeface="Wingdings 3"/>
              <a:buChar char="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2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" name="Picture 31" descr="P1050951.JPG"/>
          <p:cNvPicPr>
            <a:picLocks noChangeAspect="1"/>
          </p:cNvPicPr>
          <p:nvPr/>
        </p:nvPicPr>
        <p:blipFill>
          <a:blip r:embed="rId4" cstate="email"/>
          <a:srcRect t="6445" b="38774"/>
          <a:stretch>
            <a:fillRect/>
          </a:stretch>
        </p:blipFill>
        <p:spPr>
          <a:xfrm>
            <a:off x="971600" y="2060848"/>
            <a:ext cx="2597231" cy="1224136"/>
          </a:xfrm>
          <a:prstGeom prst="rect">
            <a:avLst/>
          </a:prstGeom>
        </p:spPr>
      </p:pic>
      <p:pic>
        <p:nvPicPr>
          <p:cNvPr id="35" name="Picture 34" descr="Filingue - vidangeur 010109.JPG"/>
          <p:cNvPicPr>
            <a:picLocks noChangeAspect="1"/>
          </p:cNvPicPr>
          <p:nvPr/>
        </p:nvPicPr>
        <p:blipFill>
          <a:blip r:embed="rId5" cstate="email"/>
          <a:srcRect t="6720" b="26081"/>
          <a:stretch>
            <a:fillRect/>
          </a:stretch>
        </p:blipFill>
        <p:spPr>
          <a:xfrm>
            <a:off x="5551765" y="2060848"/>
            <a:ext cx="2764651" cy="129614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pic>
        <p:nvPicPr>
          <p:cNvPr id="13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8"/>
            <a:ext cx="1189636" cy="963482"/>
          </a:xfrm>
          <a:prstGeom prst="rect">
            <a:avLst/>
          </a:prstGeom>
          <a:noFill/>
        </p:spPr>
      </p:pic>
      <p:sp>
        <p:nvSpPr>
          <p:cNvPr id="22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276872"/>
            <a:ext cx="7211144" cy="3240360"/>
          </a:xfrm>
        </p:spPr>
        <p:txBody>
          <a:bodyPr>
            <a:normAutofit/>
          </a:bodyPr>
          <a:lstStyle/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Mise en réseau : renforcer les liens entres les acteurs de l’assainissement</a:t>
            </a:r>
          </a:p>
          <a:p>
            <a:pPr lvl="0"/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Création de modules de formation adaptés aux réalités et besoins locaux</a:t>
            </a:r>
          </a:p>
          <a:p>
            <a:pPr>
              <a:buNone/>
            </a:pP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50000"/>
              </a:lnSpc>
            </a:pP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467544" y="1412776"/>
            <a:ext cx="8064896" cy="841127"/>
            <a:chOff x="386" y="3019"/>
            <a:chExt cx="4796" cy="386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800" i="1" dirty="0" smtClean="0">
                  <a:solidFill>
                    <a:schemeClr val="bg1"/>
                  </a:solidFill>
                </a:rPr>
                <a:t>Sani </a:t>
              </a:r>
              <a:r>
                <a:rPr lang="fr-FR" sz="2800" i="1" dirty="0" err="1" smtClean="0">
                  <a:solidFill>
                    <a:schemeClr val="bg1"/>
                  </a:solidFill>
                </a:rPr>
                <a:t>Tsapta</a:t>
              </a:r>
              <a:r>
                <a:rPr lang="fr-FR" sz="2800" i="1" dirty="0" smtClean="0">
                  <a:solidFill>
                    <a:schemeClr val="bg1"/>
                  </a:solidFill>
                </a:rPr>
                <a:t> : renforcer les acteurs locaux de l’assainissement</a:t>
              </a:r>
            </a:p>
          </p:txBody>
        </p:sp>
      </p:grpSp>
      <p:cxnSp>
        <p:nvCxnSpPr>
          <p:cNvPr id="30" name="Connecteur droit 24"/>
          <p:cNvCxnSpPr/>
          <p:nvPr/>
        </p:nvCxnSpPr>
        <p:spPr>
          <a:xfrm flipV="1">
            <a:off x="467544" y="2132856"/>
            <a:ext cx="0" cy="3960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 2" descr="logo_AESN recup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11566" y="3645024"/>
            <a:ext cx="7048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Image 1" descr="Logo_SIAAPrecup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5130130"/>
            <a:ext cx="23812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348880"/>
            <a:ext cx="10096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064.jpg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971600" y="4437112"/>
            <a:ext cx="2232248" cy="1512168"/>
          </a:xfrm>
          <a:prstGeom prst="rect">
            <a:avLst/>
          </a:prstGeom>
          <a:ln>
            <a:noFill/>
          </a:ln>
        </p:spPr>
      </p:pic>
      <p:pic>
        <p:nvPicPr>
          <p:cNvPr id="35" name="Picture 34" descr="063.jpg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3347864" y="4437112"/>
            <a:ext cx="2376264" cy="1512168"/>
          </a:xfrm>
          <a:prstGeom prst="rect">
            <a:avLst/>
          </a:prstGeom>
        </p:spPr>
      </p:pic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fr-FR" sz="2700" i="1" dirty="0" smtClean="0">
                <a:latin typeface="Arial" pitchFamily="34" charset="0"/>
                <a:cs typeface="Arial" pitchFamily="34" charset="0"/>
              </a:rPr>
              <a:t>Des échanges de réseau aux</a:t>
            </a:r>
            <a:br>
              <a:rPr lang="fr-FR" sz="2700" i="1" dirty="0" smtClean="0">
                <a:latin typeface="Arial" pitchFamily="34" charset="0"/>
                <a:cs typeface="Arial" pitchFamily="34" charset="0"/>
              </a:rPr>
            </a:br>
            <a:r>
              <a:rPr lang="fr-FR" sz="2700" i="1" dirty="0" smtClean="0">
                <a:latin typeface="Arial" pitchFamily="34" charset="0"/>
                <a:cs typeface="Arial" pitchFamily="34" charset="0"/>
              </a:rPr>
              <a:t>« travaux pratiques »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i="1" dirty="0" smtClean="0">
                <a:latin typeface="Arial" pitchFamily="34" charset="0"/>
                <a:cs typeface="Arial" pitchFamily="34" charset="0"/>
              </a:rPr>
            </a:b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Assainissement : des acteurs locaux à former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pic>
        <p:nvPicPr>
          <p:cNvPr id="13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8"/>
            <a:ext cx="1189636" cy="963482"/>
          </a:xfrm>
          <a:prstGeom prst="rect">
            <a:avLst/>
          </a:prstGeom>
          <a:noFill/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67544" y="1412777"/>
            <a:ext cx="8064896" cy="648072"/>
            <a:chOff x="386" y="3019"/>
            <a:chExt cx="4796" cy="386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800" i="1" dirty="0" smtClean="0">
                  <a:solidFill>
                    <a:schemeClr val="bg1"/>
                  </a:solidFill>
                </a:rPr>
                <a:t>Axe 1 : une approche pédagogique adaptée</a:t>
              </a:r>
            </a:p>
          </p:txBody>
        </p:sp>
      </p:grpSp>
      <p:cxnSp>
        <p:nvCxnSpPr>
          <p:cNvPr id="30" name="Connecteur droit 24"/>
          <p:cNvCxnSpPr/>
          <p:nvPr/>
        </p:nvCxnSpPr>
        <p:spPr>
          <a:xfrm flipV="1">
            <a:off x="467544" y="1988840"/>
            <a:ext cx="0" cy="4320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fr-FR" sz="2700" i="1" dirty="0" smtClean="0">
                <a:latin typeface="Arial" pitchFamily="34" charset="0"/>
                <a:cs typeface="Arial" pitchFamily="34" charset="0"/>
              </a:rPr>
              <a:t>SANI TSAPTA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i="1" dirty="0" smtClean="0">
                <a:latin typeface="Arial" pitchFamily="34" charset="0"/>
                <a:cs typeface="Arial" pitchFamily="34" charset="0"/>
              </a:rPr>
            </a:b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renforcer les acteurs locaux de l’assainissement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14348" y="2357430"/>
            <a:ext cx="7786742" cy="235745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075240" cy="3240360"/>
          </a:xfrm>
        </p:spPr>
        <p:txBody>
          <a:bodyPr>
            <a:normAutofit/>
          </a:bodyPr>
          <a:lstStyle/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Analyse des besoins en amont et adaptation du contenu</a:t>
            </a: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Diffusion des pratiques et outils développés localement</a:t>
            </a:r>
          </a:p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Animation interactives et participatives</a:t>
            </a:r>
          </a:p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Formation par les pairs</a:t>
            </a:r>
          </a:p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Accompagner sur le long terme</a:t>
            </a:r>
          </a:p>
          <a:p>
            <a:pPr>
              <a:buNone/>
            </a:pPr>
            <a:endParaRPr lang="fr-FR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50000"/>
              </a:lnSpc>
            </a:pP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2" name="Picture 11" descr="IMG_0155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4355976" y="4437112"/>
            <a:ext cx="2520280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G_0070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6993840" y="3356992"/>
            <a:ext cx="182663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2" descr="C:\Users\Assoprojection JHH\Desktop\Sauvegarde Projection 08 decembre 2011\PROJECTION\Photos et videos\Atelier de Niamey\photos Niamey BT\IMG_0060.JPG"/>
          <p:cNvPicPr>
            <a:picLocks noChangeAspect="1" noChangeArrowheads="1"/>
          </p:cNvPicPr>
          <p:nvPr/>
        </p:nvPicPr>
        <p:blipFill>
          <a:blip r:embed="rId6" cstate="print"/>
          <a:srcRect t="23625" b="9706"/>
          <a:stretch>
            <a:fillRect/>
          </a:stretch>
        </p:blipFill>
        <p:spPr bwMode="auto">
          <a:xfrm>
            <a:off x="539552" y="4437112"/>
            <a:ext cx="3672408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pic>
        <p:nvPicPr>
          <p:cNvPr id="13" name="Picture 3" descr="C:\Users\Assoprojection JHH\Dropbox\Projection\Eléments graphiques\LOGO PROJ H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16638"/>
            <a:ext cx="1189636" cy="963482"/>
          </a:xfrm>
          <a:prstGeom prst="rect">
            <a:avLst/>
          </a:prstGeom>
          <a:noFill/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467544" y="1412777"/>
            <a:ext cx="8064896" cy="648072"/>
            <a:chOff x="386" y="3019"/>
            <a:chExt cx="4796" cy="386"/>
          </a:xfrm>
        </p:grpSpPr>
        <p:sp>
          <p:nvSpPr>
            <p:cNvPr id="27" name="Rectangle 5"/>
            <p:cNvSpPr>
              <a:spLocks noChangeArrowheads="1"/>
            </p:cNvSpPr>
            <p:nvPr/>
          </p:nvSpPr>
          <p:spPr bwMode="auto">
            <a:xfrm>
              <a:off x="386" y="3205"/>
              <a:ext cx="726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Rectangle 6"/>
            <p:cNvSpPr>
              <a:spLocks noChangeArrowheads="1"/>
            </p:cNvSpPr>
            <p:nvPr/>
          </p:nvSpPr>
          <p:spPr bwMode="auto">
            <a:xfrm>
              <a:off x="4491" y="3019"/>
              <a:ext cx="691" cy="2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" name="AutoShape 7"/>
            <p:cNvSpPr>
              <a:spLocks noChangeArrowheads="1"/>
            </p:cNvSpPr>
            <p:nvPr/>
          </p:nvSpPr>
          <p:spPr bwMode="auto">
            <a:xfrm>
              <a:off x="386" y="3019"/>
              <a:ext cx="4796" cy="386"/>
            </a:xfrm>
            <a:prstGeom prst="roundRect">
              <a:avLst>
                <a:gd name="adj" fmla="val 37046"/>
              </a:avLst>
            </a:pr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fr-FR" sz="2800" i="1" dirty="0" smtClean="0">
                  <a:solidFill>
                    <a:schemeClr val="bg1"/>
                  </a:solidFill>
                </a:rPr>
                <a:t>Axe 2 : accompagner sur le long terme grâce au réseau</a:t>
              </a:r>
            </a:p>
          </p:txBody>
        </p:sp>
      </p:grpSp>
      <p:cxnSp>
        <p:nvCxnSpPr>
          <p:cNvPr id="30" name="Connecteur droit 24"/>
          <p:cNvCxnSpPr/>
          <p:nvPr/>
        </p:nvCxnSpPr>
        <p:spPr>
          <a:xfrm flipV="1">
            <a:off x="467544" y="1988840"/>
            <a:ext cx="0" cy="4248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fr-FR" sz="2700" i="1" dirty="0" smtClean="0">
                <a:latin typeface="Arial" pitchFamily="34" charset="0"/>
                <a:cs typeface="Arial" pitchFamily="34" charset="0"/>
              </a:rPr>
              <a:t>SANI TSAPTA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i="1" dirty="0" smtClean="0">
                <a:latin typeface="Arial" pitchFamily="34" charset="0"/>
                <a:cs typeface="Arial" pitchFamily="34" charset="0"/>
              </a:rPr>
            </a:br>
            <a:r>
              <a:rPr lang="fr-FR" sz="2000" i="1" dirty="0" smtClean="0">
                <a:latin typeface="Arial" pitchFamily="34" charset="0"/>
                <a:cs typeface="Arial" pitchFamily="34" charset="0"/>
              </a:rPr>
              <a:t>renforcer les acteurs locaux de l’assainissement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14348" y="2357430"/>
            <a:ext cx="7786742" cy="2357454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211144" cy="3240360"/>
          </a:xfrm>
        </p:spPr>
        <p:txBody>
          <a:bodyPr>
            <a:normAutofit/>
          </a:bodyPr>
          <a:lstStyle/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Décloisonnement</a:t>
            </a:r>
            <a:endParaRPr lang="fr-FR" sz="11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Échanges de pratiques</a:t>
            </a:r>
          </a:p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Valorisation des expertises</a:t>
            </a:r>
          </a:p>
          <a:p>
            <a:pPr lvl="0"/>
            <a:r>
              <a:rPr lang="fr-FR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Approche critique et questionnements</a:t>
            </a:r>
          </a:p>
          <a:p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250000"/>
              </a:lnSpc>
            </a:pPr>
            <a:endParaRPr lang="fr-F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Image 10" descr="C:\Users\ONGRAIL\Desktop\SANI TSAPTA\Mise en réseau des acteurs\Rencontres mensuelles\Rencontres mensuelles_Niger\Voyage d'études Filingué\Photo albeidou\DSCN4639.JPG"/>
          <p:cNvPicPr/>
          <p:nvPr/>
        </p:nvPicPr>
        <p:blipFill>
          <a:blip r:embed="rId4" cstate="email"/>
          <a:stretch>
            <a:fillRect/>
          </a:stretch>
        </p:blipFill>
        <p:spPr bwMode="auto">
          <a:xfrm>
            <a:off x="5796136" y="2204864"/>
            <a:ext cx="259228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G_0099.JPG"/>
          <p:cNvPicPr/>
          <p:nvPr/>
        </p:nvPicPr>
        <p:blipFill>
          <a:blip r:embed="rId5" cstate="email"/>
          <a:srcRect t="10000" b="20621"/>
          <a:stretch>
            <a:fillRect/>
          </a:stretch>
        </p:blipFill>
        <p:spPr>
          <a:xfrm>
            <a:off x="4716016" y="4293096"/>
            <a:ext cx="3672408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Assoprojection JHH\Desktop\Sauvegarde Projection 08 decembre 2011\PROJECTION\Photos et videos\Atelier de Niamey\photos Niamey BT\IMG_0024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 t="7230" b="18060"/>
          <a:stretch>
            <a:fillRect/>
          </a:stretch>
        </p:blipFill>
        <p:spPr bwMode="auto">
          <a:xfrm>
            <a:off x="827584" y="4260348"/>
            <a:ext cx="3528392" cy="19769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e">
  <a:themeElements>
    <a:clrScheme name="Origin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2362</TotalTime>
  <Words>685</Words>
  <Application>Microsoft Office PowerPoint</Application>
  <PresentationFormat>Affichage à l'écran (4:3)</PresentationFormat>
  <Paragraphs>169</Paragraphs>
  <Slides>13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Origine</vt:lpstr>
      <vt:lpstr>Diapositive 1</vt:lpstr>
      <vt:lpstr>Diapositive 2</vt:lpstr>
      <vt:lpstr>Le réseau Projection un réseau de jeunes professionnels (JP)</vt:lpstr>
      <vt:lpstr>Le réseau Projection Que fait Projection concrètement?</vt:lpstr>
      <vt:lpstr>les</vt:lpstr>
      <vt:lpstr>Des échanges de réseau aux « travaux pratiques » Assainissement : des acteurs locaux à former</vt:lpstr>
      <vt:lpstr>Des échanges de réseau aux « travaux pratiques » Assainissement : des acteurs locaux à former</vt:lpstr>
      <vt:lpstr>SANI TSAPTA renforcer les acteurs locaux de l’assainissement</vt:lpstr>
      <vt:lpstr>SANI TSAPTA renforcer les acteurs locaux de l’assainissement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Projection Défis Sud</dc:creator>
  <cp:lastModifiedBy>nathalie frayssinet</cp:lastModifiedBy>
  <cp:revision>242</cp:revision>
  <dcterms:created xsi:type="dcterms:W3CDTF">2010-12-03T08:12:40Z</dcterms:created>
  <dcterms:modified xsi:type="dcterms:W3CDTF">2012-11-15T10:22:52Z</dcterms:modified>
</cp:coreProperties>
</file>