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63" r:id="rId5"/>
    <p:sldId id="265" r:id="rId6"/>
    <p:sldId id="264" r:id="rId7"/>
    <p:sldId id="261" r:id="rId8"/>
    <p:sldId id="275" r:id="rId9"/>
    <p:sldId id="276" r:id="rId10"/>
    <p:sldId id="277" r:id="rId11"/>
    <p:sldId id="272" r:id="rId12"/>
    <p:sldId id="280" r:id="rId13"/>
    <p:sldId id="273" r:id="rId14"/>
    <p:sldId id="278" r:id="rId15"/>
    <p:sldId id="27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A1F"/>
    <a:srgbClr val="EB690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ISONG%20ER1\Documents\1-PROJETS\Gevalor\04-Africompost_Gevalor_Afrique\2-%20Partenaires\OLC%20phase%201\1-%20Togo_Lom&#233;\5-Docs%20carbone\PDD\PDD-10dec\Annexes\Annex%209%20ER%20compost%20Lome_v10_GS1147_d&#233;c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sz="1400" dirty="0" smtClean="0"/>
              <a:t>Emissions</a:t>
            </a:r>
            <a:r>
              <a:rPr lang="fr-FR" sz="1400" baseline="0" dirty="0" smtClean="0"/>
              <a:t> de GES évitées à Lomé</a:t>
            </a:r>
            <a:endParaRPr lang="fr-FR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BECH4y!$M$84</c:f>
              <c:strCache>
                <c:ptCount val="1"/>
                <c:pt idx="0">
                  <c:v>sans accumulation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val>
            <c:numRef>
              <c:f>BECH4y!$M$86:$M$95</c:f>
              <c:numCache>
                <c:formatCode>0</c:formatCode>
                <c:ptCount val="10"/>
                <c:pt idx="0">
                  <c:v>584.12631631831152</c:v>
                </c:pt>
                <c:pt idx="1">
                  <c:v>1425.7748207520056</c:v>
                </c:pt>
                <c:pt idx="2">
                  <c:v>2427.8431504767923</c:v>
                </c:pt>
                <c:pt idx="3">
                  <c:v>3559.250837715158</c:v>
                </c:pt>
                <c:pt idx="4">
                  <c:v>4479.4446511025762</c:v>
                </c:pt>
                <c:pt idx="5">
                  <c:v>5239.3421477536122</c:v>
                </c:pt>
                <c:pt idx="6">
                  <c:v>5985.5123355968844</c:v>
                </c:pt>
                <c:pt idx="7">
                  <c:v>6420.8061739069944</c:v>
                </c:pt>
                <c:pt idx="8">
                  <c:v>6889.9079592928165</c:v>
                </c:pt>
                <c:pt idx="9">
                  <c:v>7299.3520295775452</c:v>
                </c:pt>
              </c:numCache>
            </c:numRef>
          </c:val>
        </c:ser>
        <c:axId val="122291712"/>
        <c:axId val="122423552"/>
      </c:barChart>
      <c:catAx>
        <c:axId val="122291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Année</a:t>
                </a:r>
                <a:endParaRPr lang="fr-FR" dirty="0"/>
              </a:p>
            </c:rich>
          </c:tx>
          <c:layout/>
        </c:title>
        <c:tickLblPos val="nextTo"/>
        <c:crossAx val="122423552"/>
        <c:crosses val="autoZero"/>
        <c:auto val="1"/>
        <c:lblAlgn val="ctr"/>
        <c:lblOffset val="100"/>
      </c:catAx>
      <c:valAx>
        <c:axId val="122423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/>
                  <a:t>tCO2eq évitées</a:t>
                </a:r>
              </a:p>
            </c:rich>
          </c:tx>
          <c:layout/>
        </c:title>
        <c:numFmt formatCode="0" sourceLinked="1"/>
        <c:tickLblPos val="nextTo"/>
        <c:crossAx val="122291712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1F294-9FF7-47AA-B106-F03C22271F0F}" type="doc">
      <dgm:prSet loTypeId="urn:microsoft.com/office/officeart/2005/8/layout/default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A6AA0483-C3F4-4FDC-B206-DB5E7416A7F1}">
      <dgm:prSet phldrT="[Texte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i="1" dirty="0" smtClean="0"/>
            <a:t>Durée du projet: </a:t>
          </a:r>
          <a:r>
            <a:rPr lang="fr-FR" b="1" dirty="0" smtClean="0"/>
            <a:t>4 ans</a:t>
          </a:r>
          <a:endParaRPr lang="fr-FR" b="1" dirty="0"/>
        </a:p>
      </dgm:t>
    </dgm:pt>
    <dgm:pt modelId="{B0F53DEC-A45A-4E69-BC4C-D2C3798CD7C0}" type="parTrans" cxnId="{754A8329-C4C6-4FA4-BEB1-7BDD2F18550C}">
      <dgm:prSet/>
      <dgm:spPr/>
      <dgm:t>
        <a:bodyPr/>
        <a:lstStyle/>
        <a:p>
          <a:endParaRPr lang="fr-FR"/>
        </a:p>
      </dgm:t>
    </dgm:pt>
    <dgm:pt modelId="{041715B0-890A-4031-9608-EF987E75C85A}" type="sibTrans" cxnId="{754A8329-C4C6-4FA4-BEB1-7BDD2F18550C}">
      <dgm:prSet/>
      <dgm:spPr/>
      <dgm:t>
        <a:bodyPr/>
        <a:lstStyle/>
        <a:p>
          <a:endParaRPr lang="fr-FR"/>
        </a:p>
      </dgm:t>
    </dgm:pt>
    <dgm:pt modelId="{73C1CDDE-93A4-4808-BCB0-E2ABCD1CB816}">
      <dgm:prSet phldrT="[Texte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i="1" dirty="0" smtClean="0"/>
            <a:t>Date de démarrage:</a:t>
          </a:r>
        </a:p>
        <a:p>
          <a:r>
            <a:rPr lang="fr-FR" b="1" dirty="0" smtClean="0"/>
            <a:t>Septembre 2011</a:t>
          </a:r>
          <a:endParaRPr lang="fr-FR" b="1" dirty="0"/>
        </a:p>
      </dgm:t>
    </dgm:pt>
    <dgm:pt modelId="{94C0A5E7-C949-4E3A-AD17-7BDDC272025D}" type="parTrans" cxnId="{DFCE459A-3168-47E6-A899-925754987E59}">
      <dgm:prSet/>
      <dgm:spPr/>
      <dgm:t>
        <a:bodyPr/>
        <a:lstStyle/>
        <a:p>
          <a:endParaRPr lang="fr-FR"/>
        </a:p>
      </dgm:t>
    </dgm:pt>
    <dgm:pt modelId="{88281647-63C7-4ABE-ACD8-D40D8FD06C0B}" type="sibTrans" cxnId="{DFCE459A-3168-47E6-A899-925754987E59}">
      <dgm:prSet/>
      <dgm:spPr/>
      <dgm:t>
        <a:bodyPr/>
        <a:lstStyle/>
        <a:p>
          <a:endParaRPr lang="fr-FR"/>
        </a:p>
      </dgm:t>
    </dgm:pt>
    <dgm:pt modelId="{345EC97A-F507-401E-A8BF-E4A8430138C9}">
      <dgm:prSet phldrT="[Texte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i="1" dirty="0" smtClean="0"/>
            <a:t>Coût total:</a:t>
          </a:r>
        </a:p>
        <a:p>
          <a:r>
            <a:rPr lang="fr-FR" b="1" dirty="0" smtClean="0"/>
            <a:t>7 135 000€</a:t>
          </a:r>
          <a:endParaRPr lang="fr-FR" b="1" dirty="0"/>
        </a:p>
      </dgm:t>
    </dgm:pt>
    <dgm:pt modelId="{2FBDC803-2DA7-4DD3-B82B-2F4C210FF77C}" type="parTrans" cxnId="{2732C2ED-AC73-41F0-ACA8-06279B43C6AE}">
      <dgm:prSet/>
      <dgm:spPr/>
      <dgm:t>
        <a:bodyPr/>
        <a:lstStyle/>
        <a:p>
          <a:endParaRPr lang="fr-FR"/>
        </a:p>
      </dgm:t>
    </dgm:pt>
    <dgm:pt modelId="{D91F18AC-1317-4012-BABA-C212D46C3CB7}" type="sibTrans" cxnId="{2732C2ED-AC73-41F0-ACA8-06279B43C6AE}">
      <dgm:prSet/>
      <dgm:spPr/>
      <dgm:t>
        <a:bodyPr/>
        <a:lstStyle/>
        <a:p>
          <a:endParaRPr lang="fr-FR"/>
        </a:p>
      </dgm:t>
    </dgm:pt>
    <dgm:pt modelId="{F0FF77E2-5703-4764-9B89-C064BD9E8142}">
      <dgm:prSet phldrT="[Texte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i="1" dirty="0" smtClean="0"/>
            <a:t>Nombre de villes bénéficiaires:</a:t>
          </a:r>
        </a:p>
        <a:p>
          <a:r>
            <a:rPr lang="fr-FR" b="1" dirty="0" smtClean="0"/>
            <a:t>6</a:t>
          </a:r>
          <a:endParaRPr lang="fr-FR" b="1" dirty="0"/>
        </a:p>
      </dgm:t>
    </dgm:pt>
    <dgm:pt modelId="{1DB9E9CE-7DF8-44A1-AF8B-06CCA5277DB6}" type="parTrans" cxnId="{FDB1B468-C450-4097-A876-4F05BE958082}">
      <dgm:prSet/>
      <dgm:spPr/>
      <dgm:t>
        <a:bodyPr/>
        <a:lstStyle/>
        <a:p>
          <a:endParaRPr lang="fr-FR"/>
        </a:p>
      </dgm:t>
    </dgm:pt>
    <dgm:pt modelId="{9A530A22-3F3E-4369-89C5-AE2CB1507CAF}" type="sibTrans" cxnId="{FDB1B468-C450-4097-A876-4F05BE958082}">
      <dgm:prSet/>
      <dgm:spPr/>
      <dgm:t>
        <a:bodyPr/>
        <a:lstStyle/>
        <a:p>
          <a:endParaRPr lang="fr-FR"/>
        </a:p>
      </dgm:t>
    </dgm:pt>
    <dgm:pt modelId="{8EE38C2E-242F-4984-BC66-C958FD8EE8B6}" type="pres">
      <dgm:prSet presAssocID="{CA71F294-9FF7-47AA-B106-F03C22271F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B11E829-F607-414A-94AB-953C413FCAD4}" type="pres">
      <dgm:prSet presAssocID="{A6AA0483-C3F4-4FDC-B206-DB5E7416A7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DE0170-CF96-40E0-947A-5F10F32DD211}" type="pres">
      <dgm:prSet presAssocID="{041715B0-890A-4031-9608-EF987E75C85A}" presName="sibTrans" presStyleCnt="0"/>
      <dgm:spPr/>
    </dgm:pt>
    <dgm:pt modelId="{17850862-4A90-4AEA-8C92-575609705F7E}" type="pres">
      <dgm:prSet presAssocID="{73C1CDDE-93A4-4808-BCB0-E2ABCD1CB8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C9ABA2-14A5-46AC-AF94-3924BA5E41B9}" type="pres">
      <dgm:prSet presAssocID="{88281647-63C7-4ABE-ACD8-D40D8FD06C0B}" presName="sibTrans" presStyleCnt="0"/>
      <dgm:spPr/>
    </dgm:pt>
    <dgm:pt modelId="{7B056AA7-7A77-4661-8C88-58733B38B297}" type="pres">
      <dgm:prSet presAssocID="{345EC97A-F507-401E-A8BF-E4A8430138C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4346BF-94D8-47F4-9C5E-3CC5297B69A4}" type="pres">
      <dgm:prSet presAssocID="{D91F18AC-1317-4012-BABA-C212D46C3CB7}" presName="sibTrans" presStyleCnt="0"/>
      <dgm:spPr/>
    </dgm:pt>
    <dgm:pt modelId="{872A0778-C574-498A-BCE9-174EA71887A3}" type="pres">
      <dgm:prSet presAssocID="{F0FF77E2-5703-4764-9B89-C064BD9E81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FCE459A-3168-47E6-A899-925754987E59}" srcId="{CA71F294-9FF7-47AA-B106-F03C22271F0F}" destId="{73C1CDDE-93A4-4808-BCB0-E2ABCD1CB816}" srcOrd="1" destOrd="0" parTransId="{94C0A5E7-C949-4E3A-AD17-7BDDC272025D}" sibTransId="{88281647-63C7-4ABE-ACD8-D40D8FD06C0B}"/>
    <dgm:cxn modelId="{BDD64BF6-68CF-4F30-A62D-C4D8F4409B7E}" type="presOf" srcId="{F0FF77E2-5703-4764-9B89-C064BD9E8142}" destId="{872A0778-C574-498A-BCE9-174EA71887A3}" srcOrd="0" destOrd="0" presId="urn:microsoft.com/office/officeart/2005/8/layout/default"/>
    <dgm:cxn modelId="{754A8329-C4C6-4FA4-BEB1-7BDD2F18550C}" srcId="{CA71F294-9FF7-47AA-B106-F03C22271F0F}" destId="{A6AA0483-C3F4-4FDC-B206-DB5E7416A7F1}" srcOrd="0" destOrd="0" parTransId="{B0F53DEC-A45A-4E69-BC4C-D2C3798CD7C0}" sibTransId="{041715B0-890A-4031-9608-EF987E75C85A}"/>
    <dgm:cxn modelId="{D6F4069A-F61A-4C2A-83CB-7FA6345E9AF3}" type="presOf" srcId="{A6AA0483-C3F4-4FDC-B206-DB5E7416A7F1}" destId="{4B11E829-F607-414A-94AB-953C413FCAD4}" srcOrd="0" destOrd="0" presId="urn:microsoft.com/office/officeart/2005/8/layout/default"/>
    <dgm:cxn modelId="{46A382C0-89B7-4F66-BE3E-B0BC5AD48672}" type="presOf" srcId="{73C1CDDE-93A4-4808-BCB0-E2ABCD1CB816}" destId="{17850862-4A90-4AEA-8C92-575609705F7E}" srcOrd="0" destOrd="0" presId="urn:microsoft.com/office/officeart/2005/8/layout/default"/>
    <dgm:cxn modelId="{FDB1B468-C450-4097-A876-4F05BE958082}" srcId="{CA71F294-9FF7-47AA-B106-F03C22271F0F}" destId="{F0FF77E2-5703-4764-9B89-C064BD9E8142}" srcOrd="3" destOrd="0" parTransId="{1DB9E9CE-7DF8-44A1-AF8B-06CCA5277DB6}" sibTransId="{9A530A22-3F3E-4369-89C5-AE2CB1507CAF}"/>
    <dgm:cxn modelId="{BE929F55-2FDA-4EF1-BF94-FB192ACDBA57}" type="presOf" srcId="{345EC97A-F507-401E-A8BF-E4A8430138C9}" destId="{7B056AA7-7A77-4661-8C88-58733B38B297}" srcOrd="0" destOrd="0" presId="urn:microsoft.com/office/officeart/2005/8/layout/default"/>
    <dgm:cxn modelId="{C23C9811-0F4B-4F91-87C6-5B125325376F}" type="presOf" srcId="{CA71F294-9FF7-47AA-B106-F03C22271F0F}" destId="{8EE38C2E-242F-4984-BC66-C958FD8EE8B6}" srcOrd="0" destOrd="0" presId="urn:microsoft.com/office/officeart/2005/8/layout/default"/>
    <dgm:cxn modelId="{2732C2ED-AC73-41F0-ACA8-06279B43C6AE}" srcId="{CA71F294-9FF7-47AA-B106-F03C22271F0F}" destId="{345EC97A-F507-401E-A8BF-E4A8430138C9}" srcOrd="2" destOrd="0" parTransId="{2FBDC803-2DA7-4DD3-B82B-2F4C210FF77C}" sibTransId="{D91F18AC-1317-4012-BABA-C212D46C3CB7}"/>
    <dgm:cxn modelId="{8FA8A74A-4A04-4AED-9A24-F0D081E53765}" type="presParOf" srcId="{8EE38C2E-242F-4984-BC66-C958FD8EE8B6}" destId="{4B11E829-F607-414A-94AB-953C413FCAD4}" srcOrd="0" destOrd="0" presId="urn:microsoft.com/office/officeart/2005/8/layout/default"/>
    <dgm:cxn modelId="{2015D272-AE3D-4293-8D9F-772B00022781}" type="presParOf" srcId="{8EE38C2E-242F-4984-BC66-C958FD8EE8B6}" destId="{79DE0170-CF96-40E0-947A-5F10F32DD211}" srcOrd="1" destOrd="0" presId="urn:microsoft.com/office/officeart/2005/8/layout/default"/>
    <dgm:cxn modelId="{A5367CC4-20B3-431C-90D5-DD573E98FB6B}" type="presParOf" srcId="{8EE38C2E-242F-4984-BC66-C958FD8EE8B6}" destId="{17850862-4A90-4AEA-8C92-575609705F7E}" srcOrd="2" destOrd="0" presId="urn:microsoft.com/office/officeart/2005/8/layout/default"/>
    <dgm:cxn modelId="{60A4F55D-AD02-406A-BAE4-C472170F74AA}" type="presParOf" srcId="{8EE38C2E-242F-4984-BC66-C958FD8EE8B6}" destId="{28C9ABA2-14A5-46AC-AF94-3924BA5E41B9}" srcOrd="3" destOrd="0" presId="urn:microsoft.com/office/officeart/2005/8/layout/default"/>
    <dgm:cxn modelId="{5F35C2EB-67B5-47F9-9CA0-DD7952B5466E}" type="presParOf" srcId="{8EE38C2E-242F-4984-BC66-C958FD8EE8B6}" destId="{7B056AA7-7A77-4661-8C88-58733B38B297}" srcOrd="4" destOrd="0" presId="urn:microsoft.com/office/officeart/2005/8/layout/default"/>
    <dgm:cxn modelId="{0ECF1A5B-4DA2-4FA2-803C-15A236480767}" type="presParOf" srcId="{8EE38C2E-242F-4984-BC66-C958FD8EE8B6}" destId="{F54346BF-94D8-47F4-9C5E-3CC5297B69A4}" srcOrd="5" destOrd="0" presId="urn:microsoft.com/office/officeart/2005/8/layout/default"/>
    <dgm:cxn modelId="{0F5CD4F2-4AF4-43BB-9DB8-B03183C09718}" type="presParOf" srcId="{8EE38C2E-242F-4984-BC66-C958FD8EE8B6}" destId="{872A0778-C574-498A-BCE9-174EA71887A3}" srcOrd="6" destOrd="0" presId="urn:microsoft.com/office/officeart/2005/8/layout/default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6F8FF-5B0F-4891-8A11-F81BD16A7818}" type="datetimeFigureOut">
              <a:rPr lang="fr-FR" smtClean="0"/>
              <a:pPr/>
              <a:t>17/01/2013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A7C7-7967-461B-B1A2-16A4554950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Exemple du </a:t>
            </a:r>
            <a:r>
              <a:rPr lang="fr-FR" dirty="0" err="1" smtClean="0"/>
              <a:t>togo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40155-003E-48B1-8680-AD878459BEF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340958" y="5782614"/>
            <a:ext cx="1803042" cy="10818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B480BF6-438D-4A18-AF66-6E090431F86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EB690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631539"/>
            <a:ext cx="6400800" cy="91095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4D1A1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353836" y="5769735"/>
            <a:ext cx="1790163" cy="109470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A3BABDC-1E71-4D13-91ED-CC5EB8146242}" type="datetime1">
              <a:rPr lang="fr-FR" smtClean="0"/>
              <a:pPr/>
              <a:t>17/01/2013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Réseau Projection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549" y="1412776"/>
            <a:ext cx="8229600" cy="4392489"/>
          </a:xfrm>
        </p:spPr>
        <p:txBody>
          <a:bodyPr/>
          <a:lstStyle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5351" y="6257804"/>
            <a:ext cx="2895600" cy="365125"/>
          </a:xfrm>
        </p:spPr>
        <p:txBody>
          <a:bodyPr/>
          <a:lstStyle/>
          <a:p>
            <a:r>
              <a:rPr lang="fr-FR" dirty="0" smtClean="0"/>
              <a:t>Réseau Projection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Réseau Projection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4873" y="1600201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Réseau Projection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487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4873" y="2174875"/>
            <a:ext cx="4040188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58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Réseau Projection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\\Hpserveur\etcterra\09-Communication\00-ElementsGraphiques\PresPPT\FichiersSource\0000071240-ETC_PPT_fond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0"/>
            <a:ext cx="6372200" cy="1043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2023" y="1412776"/>
            <a:ext cx="8229600" cy="439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588" y="62578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 smtClean="0"/>
              <a:t>Réseau Projection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40958" y="5782614"/>
            <a:ext cx="1803042" cy="1081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B480BF6-438D-4A18-AF66-6E090431F86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None/>
        <a:defRPr sz="3000" b="1" kern="1200">
          <a:solidFill>
            <a:srgbClr val="EB690B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B690B"/>
        </a:buClr>
        <a:buFont typeface="Wingdings" pitchFamily="2" charset="2"/>
        <a:buChar char="§"/>
        <a:defRPr sz="2400" kern="1200">
          <a:solidFill>
            <a:srgbClr val="4D1A1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B690B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16099"/>
            <a:ext cx="7772400" cy="2112967"/>
          </a:xfrm>
        </p:spPr>
        <p:txBody>
          <a:bodyPr/>
          <a:lstStyle/>
          <a:p>
            <a:r>
              <a:rPr lang="fr-FR" dirty="0" smtClean="0"/>
              <a:t>AFRICOMPOST:</a:t>
            </a:r>
            <a:br>
              <a:rPr lang="fr-FR" dirty="0" smtClean="0"/>
            </a:br>
            <a:r>
              <a:rPr lang="fr-FR" sz="3200" dirty="0" smtClean="0"/>
              <a:t>Valorisation de déchets en Afrique</a:t>
            </a:r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360552" y="4653136"/>
            <a:ext cx="6400800" cy="910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B690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B690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Terra / Gevalor</a:t>
            </a:r>
            <a:r>
              <a:rPr kumimoji="0" lang="fr-FR" sz="3000" b="0" i="0" u="none" strike="noStrike" kern="1200" cap="none" spc="0" normalizeH="0" noProof="0" dirty="0" smtClean="0">
                <a:ln>
                  <a:noFill/>
                </a:ln>
                <a:solidFill>
                  <a:srgbClr val="EB690B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/ GoodPlanet</a:t>
            </a:r>
            <a:endParaRPr kumimoji="0" lang="fr-FR" sz="3000" b="0" i="0" u="none" strike="noStrike" kern="1200" cap="none" spc="0" normalizeH="0" baseline="0" noProof="0" dirty="0" smtClean="0">
              <a:ln>
                <a:noFill/>
              </a:ln>
              <a:solidFill>
                <a:srgbClr val="EB690B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Réseau Projection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sz="3200" dirty="0" smtClean="0"/>
              <a:t>Volet carbone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549" y="1412776"/>
            <a:ext cx="8486915" cy="4464495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EB690B"/>
              </a:buClr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4D1A1F"/>
                </a:solidFill>
              </a:rPr>
              <a:t>Implications</a:t>
            </a:r>
            <a:endParaRPr lang="fr-FR" sz="2800" dirty="0" smtClean="0">
              <a:solidFill>
                <a:srgbClr val="4D1A1F"/>
              </a:solidFill>
            </a:endParaRPr>
          </a:p>
          <a:p>
            <a:pPr lvl="1"/>
            <a:r>
              <a:rPr lang="fr-FR" sz="2300" dirty="0" smtClean="0"/>
              <a:t>Rédaction </a:t>
            </a:r>
            <a:r>
              <a:rPr lang="fr-FR" sz="2300" dirty="0" smtClean="0"/>
              <a:t>de documents de projets </a:t>
            </a:r>
            <a:r>
              <a:rPr lang="fr-FR" sz="2300" dirty="0" smtClean="0"/>
              <a:t>spécifiques (PDD, rapports de monitoring) en suivant une méthodologie approuvée internationalement</a:t>
            </a:r>
          </a:p>
          <a:p>
            <a:pPr lvl="1"/>
            <a:r>
              <a:rPr lang="fr-FR" sz="2300" dirty="0" smtClean="0"/>
              <a:t>Suivi régulier d’indicateurs clés du projet</a:t>
            </a:r>
            <a:endParaRPr lang="fr-FR" sz="2300" dirty="0" smtClean="0"/>
          </a:p>
          <a:p>
            <a:pPr lvl="1"/>
            <a:r>
              <a:rPr lang="fr-FR" sz="2300" dirty="0" smtClean="0"/>
              <a:t>Revenus carbone pouvant couvrir 20 à 50 % des coûts de fonctionnement du projet </a:t>
            </a:r>
            <a:endParaRPr lang="fr-FR" sz="2300" dirty="0" smtClean="0"/>
          </a:p>
          <a:p>
            <a:pPr>
              <a:buClr>
                <a:srgbClr val="EB690B"/>
              </a:buClr>
              <a:buFont typeface="Wingdings" pitchFamily="2" charset="2"/>
              <a:buChar char="§"/>
            </a:pPr>
            <a:r>
              <a:rPr lang="fr-FR" sz="3200" dirty="0" smtClean="0">
                <a:solidFill>
                  <a:srgbClr val="4D1A1F"/>
                </a:solidFill>
              </a:rPr>
              <a:t>Limites</a:t>
            </a:r>
            <a:endParaRPr lang="fr-FR" sz="3200" dirty="0" smtClean="0">
              <a:solidFill>
                <a:srgbClr val="4D1A1F"/>
              </a:solidFill>
            </a:endParaRPr>
          </a:p>
          <a:p>
            <a:pPr lvl="1"/>
            <a:r>
              <a:rPr lang="fr-FR" sz="2300" dirty="0" smtClean="0"/>
              <a:t>Méthodologie </a:t>
            </a:r>
            <a:r>
              <a:rPr lang="fr-FR" sz="2300" dirty="0" smtClean="0"/>
              <a:t>de comptabilisation des REV changeante =&gt; manque de visibilité</a:t>
            </a:r>
          </a:p>
          <a:p>
            <a:pPr lvl="1"/>
            <a:r>
              <a:rPr lang="fr-FR" sz="2300" dirty="0" smtClean="0"/>
              <a:t>Prix </a:t>
            </a:r>
            <a:r>
              <a:rPr lang="fr-FR" sz="2300" dirty="0" smtClean="0"/>
              <a:t>du carbone très volatile</a:t>
            </a:r>
          </a:p>
          <a:p>
            <a:pPr lvl="1"/>
            <a:endParaRPr lang="fr-FR" sz="1700" dirty="0"/>
          </a:p>
          <a:p>
            <a:pPr marL="457200" lvl="1" indent="0">
              <a:buNone/>
            </a:pPr>
            <a:r>
              <a:rPr lang="fr-FR" sz="2300" dirty="0" smtClean="0"/>
              <a:t>=&gt; Peser le pour et le contre avant de se </a:t>
            </a:r>
            <a:r>
              <a:rPr lang="fr-FR" sz="2300" dirty="0" smtClean="0"/>
              <a:t>lancer</a:t>
            </a: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8773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80454"/>
            <a:ext cx="7772400" cy="1470025"/>
          </a:xfrm>
        </p:spPr>
        <p:txBody>
          <a:bodyPr/>
          <a:lstStyle/>
          <a:p>
            <a:r>
              <a:rPr lang="fr-FR" dirty="0" smtClean="0"/>
              <a:t>Partie 3 : Exemple à </a:t>
            </a:r>
            <a:r>
              <a:rPr lang="fr-FR" dirty="0" smtClean="0"/>
              <a:t>Lomé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SIGMAH_Africompost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Comptabilisation des Réductions d’Emission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261938" y="2505533"/>
          <a:ext cx="8524904" cy="3209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301"/>
                <a:gridCol w="7047603"/>
              </a:tblGrid>
              <a:tr h="394899">
                <a:tc>
                  <a:txBody>
                    <a:bodyPr/>
                    <a:lstStyle/>
                    <a:p>
                      <a:pPr algn="ctr"/>
                      <a:r>
                        <a:rPr lang="fr-FR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fr-FR" sz="1600" dirty="0" smtClean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Details</a:t>
                      </a:r>
                      <a:endParaRPr lang="fr-FR" sz="1600" dirty="0"/>
                    </a:p>
                  </a:txBody>
                  <a:tcPr marL="0" marR="0" marT="0" marB="0" anchor="ctr"/>
                </a:tc>
              </a:tr>
              <a:tr h="273449"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ϕ</a:t>
                      </a:r>
                      <a:endParaRPr lang="fr-FR" sz="1400" b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 correction factor to account for model uncertainties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344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</a:t>
                      </a:r>
                      <a:endParaRPr lang="fr-FR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342900" algn="l"/>
                        </a:tabLs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Fraction of methane captured at the SWDS and flared, combusted or used in another manner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34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GWPCH4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Global warming potential of CH4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34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Oxidation factor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34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Fraction of methane in the SWDS gas (volume fraction)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535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DOCf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Fraction of degradable organic carbon (DOC) that can decompose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34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Methane correction factor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34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DOCj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Fraction of degradable organic carbon (by weight) in the waste type j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344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1000"/>
                        </a:spcAft>
                      </a:pP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Wj,y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342900" algn="l"/>
                        </a:tabLs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Amount of organic waste type j prevented from disposal in the SWDS in the year y (tons). 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734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kj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tabLst>
                          <a:tab pos="342900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Decay rate for the waste type j</a:t>
                      </a:r>
                      <a:endParaRPr lang="fr-F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Réseau Projection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714488"/>
            <a:ext cx="791645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28596" y="1357298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Principale formule de calcul utilisée(associée  à la méthodologie AMS III-F) :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SONG ER1\Pictures\1-PROJETS\compostage Lomé\oct2012\photographe togolais\origi\DSC_1441.JPG"/>
          <p:cNvPicPr>
            <a:picLocks noChangeAspect="1" noChangeArrowheads="1"/>
          </p:cNvPicPr>
          <p:nvPr/>
        </p:nvPicPr>
        <p:blipFill>
          <a:blip r:embed="rId2" cstate="print"/>
          <a:srcRect l="7671" b="11428"/>
          <a:stretch>
            <a:fillRect/>
          </a:stretch>
        </p:blipFill>
        <p:spPr bwMode="auto">
          <a:xfrm>
            <a:off x="5490699" y="1071546"/>
            <a:ext cx="3439019" cy="221457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Monitoring carbone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Réseau Projection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214282" y="2500306"/>
          <a:ext cx="4310062" cy="315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85786" y="1629779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1600" dirty="0" smtClean="0"/>
              <a:t>Réductions d’émissions escomptées : 45 000 tCO2e en 10 ans (III-F v.10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7643834" y="3643314"/>
            <a:ext cx="1357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Relevés fréquents de T° et d’oxygène pour vérifier un bon processus  de compostage (conditions </a:t>
            </a:r>
            <a:r>
              <a:rPr lang="fr-FR" sz="1400" dirty="0" err="1" smtClean="0"/>
              <a:t>aérobiques</a:t>
            </a:r>
            <a:r>
              <a:rPr lang="fr-FR" sz="1400" dirty="0" smtClean="0"/>
              <a:t>)</a:t>
            </a:r>
            <a:endParaRPr lang="fr-FR" sz="1400" dirty="0"/>
          </a:p>
        </p:txBody>
      </p:sp>
      <p:pic>
        <p:nvPicPr>
          <p:cNvPr id="3075" name="Picture 3" descr="C:\Users\FISONG ER1\Pictures\1-PROJETS\compostage Lomé\janv2012\DSCN1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714644"/>
            <a:ext cx="2303858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Quelques photos…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Réseau Projection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9" name="Picture 2" descr="C:\Users\FISONG ER1\Pictures\1-PROJETS\compostage Lomé\oct2012\miniatures\DSCN2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142984"/>
            <a:ext cx="4153610" cy="3000396"/>
          </a:xfrm>
          <a:prstGeom prst="rect">
            <a:avLst/>
          </a:prstGeom>
          <a:noFill/>
        </p:spPr>
      </p:pic>
      <p:pic>
        <p:nvPicPr>
          <p:cNvPr id="2050" name="Picture 2" descr="C:\Users\FISONG ER1\Pictures\1-PROJETS\compostage Lomé\oct2012\photographe togolais\origi\DSC_14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786058"/>
            <a:ext cx="415046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Quelques photos…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Réseau Projection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Espace réservé du contenu 5" descr="IMG_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4001" y="2571744"/>
            <a:ext cx="4094648" cy="3069993"/>
          </a:xfrm>
          <a:prstGeom prst="rect">
            <a:avLst/>
          </a:prstGeom>
        </p:spPr>
      </p:pic>
      <p:pic>
        <p:nvPicPr>
          <p:cNvPr id="8" name="Espace réservé du contenu 5" descr="DSC_1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7"/>
            <a:ext cx="4143404" cy="27813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dirty="0" smtClean="0"/>
          </a:p>
          <a:p>
            <a:pPr algn="ctr"/>
            <a:r>
              <a:rPr lang="fr-FR" dirty="0" smtClean="0"/>
              <a:t>Baptiste Flipo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Chargé de projets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Association </a:t>
            </a:r>
            <a:r>
              <a:rPr lang="fr-FR" dirty="0" err="1" smtClean="0">
                <a:solidFill>
                  <a:schemeClr val="tx1"/>
                </a:solidFill>
              </a:rPr>
              <a:t>Etc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Terra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+33 (0)9.83.22.76.22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http://www.etcterra.org 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80454"/>
            <a:ext cx="7772400" cy="1470025"/>
          </a:xfrm>
        </p:spPr>
        <p:txBody>
          <a:bodyPr/>
          <a:lstStyle/>
          <a:p>
            <a:r>
              <a:rPr lang="fr-FR" dirty="0" smtClean="0"/>
              <a:t>Partie 1 : Contexte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Réseau Projection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Traitement des déchets en Afrique</a:t>
            </a:r>
            <a:endParaRPr lang="fr-FR" dirty="0"/>
          </a:p>
        </p:txBody>
      </p:sp>
      <p:pic>
        <p:nvPicPr>
          <p:cNvPr id="7" name="Espace réservé du contenu 6" descr="P10604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1643050"/>
            <a:ext cx="4857784" cy="3643338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Réseau Projection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027" name="Picture 3" descr="C:\Users\FISONG ER1\Pictures\1-PROJETS\site Gevalor\P1060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3286130" cy="4381507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500694" y="5429264"/>
            <a:ext cx="2071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Crédit photos : </a:t>
            </a:r>
            <a:r>
              <a:rPr lang="fr-FR" sz="1050" dirty="0" err="1" smtClean="0"/>
              <a:t>Gevalor</a:t>
            </a:r>
            <a:endParaRPr lang="fr-FR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0"/>
            <a:ext cx="6372200" cy="1043189"/>
          </a:xfrm>
        </p:spPr>
        <p:txBody>
          <a:bodyPr/>
          <a:lstStyle/>
          <a:p>
            <a:pPr algn="r"/>
            <a:r>
              <a:rPr lang="fr-FR" dirty="0" smtClean="0"/>
              <a:t>Le projet </a:t>
            </a:r>
            <a:r>
              <a:rPr lang="fr-FR" dirty="0" err="1" smtClean="0"/>
              <a:t>Africompost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Réseau Projection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57158" y="2071678"/>
          <a:ext cx="4714908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85720" y="1488032"/>
            <a:ext cx="8496944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 </a:t>
            </a:r>
            <a:r>
              <a:rPr lang="fr-FR" sz="1600" b="1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Mise en place d’unités semi-industrielles de compostage des ordures ménagères.</a:t>
            </a:r>
            <a:endParaRPr lang="fr-FR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2285992"/>
            <a:ext cx="2606898" cy="269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Réseau Projection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714348" y="3587182"/>
            <a:ext cx="3168352" cy="2503730"/>
            <a:chOff x="6156176" y="3356992"/>
            <a:chExt cx="3168352" cy="2503730"/>
          </a:xfrm>
        </p:grpSpPr>
        <p:sp>
          <p:nvSpPr>
            <p:cNvPr id="7" name="ZoneTexte 6"/>
            <p:cNvSpPr txBox="1"/>
            <p:nvPr/>
          </p:nvSpPr>
          <p:spPr>
            <a:xfrm>
              <a:off x="6156176" y="5445224"/>
              <a:ext cx="316835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 smtClean="0">
                  <a:latin typeface="+mj-lt"/>
                </a:rPr>
                <a:t>Andains sous le hangar sur le site de compostage de Lomé</a:t>
              </a:r>
              <a:endParaRPr lang="fr-FR" sz="1050" i="1" dirty="0">
                <a:latin typeface="+mj-lt"/>
              </a:endParaRPr>
            </a:p>
          </p:txBody>
        </p:sp>
        <p:pic>
          <p:nvPicPr>
            <p:cNvPr id="8" name="Picture 3" descr="X:\04-Visites Terrain\ProjetsCompensation\Africompost\Togo-Lomé\photos ENPRO-Gaia\andains et hanga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00192" y="3356992"/>
              <a:ext cx="2961134" cy="19710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9" name="Groupe 8"/>
          <p:cNvGrpSpPr/>
          <p:nvPr/>
        </p:nvGrpSpPr>
        <p:grpSpPr>
          <a:xfrm>
            <a:off x="4979538" y="3587182"/>
            <a:ext cx="2664296" cy="2342148"/>
            <a:chOff x="5436096" y="4005064"/>
            <a:chExt cx="2664296" cy="2342148"/>
          </a:xfrm>
        </p:grpSpPr>
        <p:pic>
          <p:nvPicPr>
            <p:cNvPr id="10" name="Picture 2" descr="27-Pré-collecte à Ngu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4005064"/>
              <a:ext cx="2627784" cy="19749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ZoneTexte 10"/>
            <p:cNvSpPr txBox="1"/>
            <p:nvPr/>
          </p:nvSpPr>
          <p:spPr>
            <a:xfrm>
              <a:off x="5436096" y="6093296"/>
              <a:ext cx="266429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 smtClean="0">
                  <a:latin typeface="+mj-lt"/>
                </a:rPr>
                <a:t>Pré collecte à </a:t>
              </a:r>
              <a:r>
                <a:rPr lang="fr-FR" sz="1050" i="1" dirty="0" err="1" smtClean="0">
                  <a:latin typeface="+mj-lt"/>
                </a:rPr>
                <a:t>Ngui</a:t>
              </a:r>
              <a:r>
                <a:rPr lang="fr-FR" sz="1050" i="1" dirty="0" smtClean="0">
                  <a:latin typeface="+mj-lt"/>
                </a:rPr>
                <a:t> au Cameroun</a:t>
              </a:r>
              <a:endParaRPr lang="fr-FR" sz="1050" i="1" dirty="0">
                <a:latin typeface="+mj-lt"/>
              </a:endParaRPr>
            </a:p>
          </p:txBody>
        </p:sp>
      </p:grpSp>
      <p:grpSp>
        <p:nvGrpSpPr>
          <p:cNvPr id="12" name="Espace réservé du contenu 11"/>
          <p:cNvGrpSpPr>
            <a:grpSpLocks noGrp="1"/>
          </p:cNvGrpSpPr>
          <p:nvPr>
            <p:ph idx="1"/>
          </p:nvPr>
        </p:nvGrpSpPr>
        <p:grpSpPr>
          <a:xfrm>
            <a:off x="261938" y="1412875"/>
            <a:ext cx="8453466" cy="2016125"/>
            <a:chOff x="179512" y="692696"/>
            <a:chExt cx="8712968" cy="201622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Arrondir un rectangle avec un coin diagonal 12"/>
            <p:cNvSpPr/>
            <p:nvPr/>
          </p:nvSpPr>
          <p:spPr>
            <a:xfrm>
              <a:off x="179512" y="692696"/>
              <a:ext cx="8712968" cy="2016224"/>
            </a:xfrm>
            <a:prstGeom prst="round2DiagRect">
              <a:avLst/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itre 1"/>
            <p:cNvSpPr txBox="1">
              <a:spLocks/>
            </p:cNvSpPr>
            <p:nvPr/>
          </p:nvSpPr>
          <p:spPr>
            <a:xfrm>
              <a:off x="3419872" y="714986"/>
              <a:ext cx="2232248" cy="691520"/>
            </a:xfrm>
            <a:prstGeom prst="rect">
              <a:avLst/>
            </a:prstGeom>
            <a:grpFill/>
          </p:spPr>
          <p:txBody>
            <a:bodyPr vert="horz" anchor="ctr">
              <a:normAutofit fontScale="97500" lnSpcReduction="10000"/>
              <a:scene3d>
                <a:camera prst="orthographicFront"/>
                <a:lightRig rig="soft" dir="t">
                  <a:rot lat="0" lon="0" rev="16800000"/>
                </a:lightRig>
              </a:scene3d>
              <a:sp3d prstMaterial="softEdge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100" b="1" i="0" u="none" strike="noStrike" kern="1200" cap="none" spc="0" normalizeH="0" baseline="0" noProof="0" dirty="0" smtClean="0">
                  <a:ln w="6350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+mj-lt"/>
                  <a:ea typeface="+mj-ea"/>
                  <a:cs typeface="+mj-cs"/>
                </a:rPr>
                <a:t>Objectifs</a:t>
              </a:r>
              <a:endParaRPr kumimoji="0" lang="fr-FR" sz="4100" b="1" i="0" u="none" strike="noStrike" kern="1200" cap="none" spc="0" normalizeH="0" baseline="0" noProof="0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9512" y="1340768"/>
              <a:ext cx="7750074" cy="132343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buFont typeface="Wingdings"/>
                <a:buChar char="è"/>
              </a:pPr>
              <a:r>
                <a:rPr lang="fr-FR" sz="1600" i="1" dirty="0" smtClean="0">
                  <a:latin typeface="+mj-lt"/>
                </a:rPr>
                <a:t>Développement de l’agriculture périurbaine </a:t>
              </a:r>
              <a:r>
                <a:rPr lang="fr-FR" sz="1600" dirty="0" smtClean="0">
                  <a:latin typeface="+mj-lt"/>
                </a:rPr>
                <a:t>: </a:t>
              </a:r>
              <a:r>
                <a:rPr lang="fr-FR" sz="16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4000t compost/an/site</a:t>
              </a:r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.</a:t>
              </a:r>
            </a:p>
            <a:p>
              <a:pPr>
                <a:buFont typeface="Wingdings"/>
                <a:buChar char="è"/>
              </a:pPr>
              <a:r>
                <a:rPr lang="fr-FR" sz="1600" i="1" dirty="0" smtClean="0">
                  <a:latin typeface="+mj-lt"/>
                </a:rPr>
                <a:t>Amélioration de la salubrité des villes </a:t>
              </a:r>
              <a:r>
                <a:rPr lang="fr-FR" sz="1600" dirty="0" smtClean="0">
                  <a:latin typeface="+mj-lt"/>
                </a:rPr>
                <a:t>: traitement de </a:t>
              </a:r>
              <a:r>
                <a:rPr lang="fr-FR" sz="16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25 000 t déchets /an</a:t>
              </a:r>
              <a:r>
                <a:rPr lang="fr-FR" sz="1600" dirty="0" smtClean="0">
                  <a:latin typeface="+mj-lt"/>
                </a:rPr>
                <a:t>.</a:t>
              </a:r>
            </a:p>
            <a:p>
              <a:pPr>
                <a:buFont typeface="Wingdings"/>
                <a:buChar char="è"/>
              </a:pPr>
              <a:r>
                <a:rPr lang="fr-FR" sz="1600" dirty="0" smtClean="0">
                  <a:latin typeface="+mj-lt"/>
                </a:rPr>
                <a:t>Création </a:t>
              </a:r>
              <a:r>
                <a:rPr lang="fr-FR" sz="16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d’une centaine d’emplois</a:t>
              </a:r>
              <a:r>
                <a:rPr lang="fr-FR" sz="1600" dirty="0" smtClean="0">
                  <a:latin typeface="+mj-lt"/>
                </a:rPr>
                <a:t>/site.</a:t>
              </a:r>
            </a:p>
            <a:p>
              <a:pPr>
                <a:buFont typeface="Wingdings"/>
                <a:buChar char="è"/>
              </a:pPr>
              <a:r>
                <a:rPr lang="fr-FR" sz="1600" i="1" dirty="0" smtClean="0">
                  <a:latin typeface="+mj-lt"/>
                </a:rPr>
                <a:t>Réduction des émissions de méthane </a:t>
              </a:r>
              <a:r>
                <a:rPr lang="fr-FR" sz="1600" dirty="0" smtClean="0">
                  <a:latin typeface="+mj-lt"/>
                </a:rPr>
                <a:t>: </a:t>
              </a:r>
              <a:r>
                <a:rPr lang="fr-FR" sz="1600" b="1" dirty="0" smtClean="0">
                  <a:solidFill>
                    <a:schemeClr val="accent6">
                      <a:lumMod val="50000"/>
                    </a:schemeClr>
                  </a:solidFill>
                  <a:latin typeface="+mj-lt"/>
                </a:rPr>
                <a:t>900 000 teCO2 sur 10 ans </a:t>
              </a:r>
              <a:r>
                <a:rPr lang="fr-FR" sz="1600" dirty="0" smtClean="0">
                  <a:latin typeface="+mj-lt"/>
                </a:rPr>
                <a:t>pour les 6 sites.</a:t>
              </a:r>
            </a:p>
            <a:p>
              <a:pPr>
                <a:buFont typeface="Wingdings"/>
                <a:buChar char="è"/>
              </a:pPr>
              <a:r>
                <a:rPr lang="fr-FR" sz="1600" i="1" dirty="0" smtClean="0">
                  <a:latin typeface="+mj-lt"/>
                </a:rPr>
                <a:t>Autonomie des structures </a:t>
              </a:r>
              <a:r>
                <a:rPr lang="fr-FR" sz="1600" dirty="0" smtClean="0">
                  <a:latin typeface="+mj-lt"/>
                </a:rPr>
                <a:t>: vente de crédits carbone et de compost.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Organisation du projet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Réseau Projection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6" name="Espace réservé du contenu 5"/>
          <p:cNvGrpSpPr>
            <a:grpSpLocks noGrp="1"/>
          </p:cNvGrpSpPr>
          <p:nvPr>
            <p:ph idx="1"/>
          </p:nvPr>
        </p:nvGrpSpPr>
        <p:grpSpPr>
          <a:xfrm>
            <a:off x="285720" y="2092886"/>
            <a:ext cx="8205818" cy="3720360"/>
            <a:chOff x="139889" y="2924944"/>
            <a:chExt cx="7816487" cy="2757703"/>
          </a:xfrm>
        </p:grpSpPr>
        <p:sp>
          <p:nvSpPr>
            <p:cNvPr id="7" name="Ellipse 6"/>
            <p:cNvSpPr/>
            <p:nvPr/>
          </p:nvSpPr>
          <p:spPr>
            <a:xfrm>
              <a:off x="1907704" y="2924944"/>
              <a:ext cx="5184576" cy="1080120"/>
            </a:xfrm>
            <a:prstGeom prst="ellipse">
              <a:avLst/>
            </a:prstGeom>
            <a:ln>
              <a:prstDash val="sysDash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195736" y="3212976"/>
              <a:ext cx="1800200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+mj-lt"/>
                </a:rPr>
                <a:t>GoodPlanet</a:t>
              </a:r>
              <a:endParaRPr lang="fr-FR" dirty="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19872" y="5085184"/>
              <a:ext cx="1944216" cy="36004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+mj-lt"/>
                </a:rPr>
                <a:t>Opérateur local (x6) </a:t>
              </a:r>
              <a:endParaRPr lang="fr-FR" dirty="0"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19872" y="4149080"/>
              <a:ext cx="1944216" cy="36004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  <a:latin typeface="+mj-lt"/>
                </a:rPr>
                <a:t>Municipalité</a:t>
              </a:r>
              <a:endParaRPr lang="fr-FR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9889" y="3597615"/>
              <a:ext cx="1296144" cy="36004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+mj-lt"/>
                </a:rPr>
                <a:t>Etc Terra</a:t>
              </a:r>
              <a:endParaRPr lang="fr-FR" dirty="0">
                <a:latin typeface="+mj-lt"/>
              </a:endParaRPr>
            </a:p>
          </p:txBody>
        </p:sp>
        <p:cxnSp>
          <p:nvCxnSpPr>
            <p:cNvPr id="12" name="Connecteur droit avec flèche 11"/>
            <p:cNvCxnSpPr>
              <a:stCxn id="8" idx="1"/>
              <a:endCxn id="11" idx="3"/>
            </p:cNvCxnSpPr>
            <p:nvPr/>
          </p:nvCxnSpPr>
          <p:spPr>
            <a:xfrm rot="10800000" flipV="1">
              <a:off x="1436034" y="3429000"/>
              <a:ext cx="759703" cy="3486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Connecteur droit avec flèche 19"/>
            <p:cNvCxnSpPr>
              <a:stCxn id="8" idx="2"/>
              <a:endCxn id="9" idx="1"/>
            </p:cNvCxnSpPr>
            <p:nvPr/>
          </p:nvCxnSpPr>
          <p:spPr>
            <a:xfrm rot="16200000" flipH="1">
              <a:off x="2447764" y="4293096"/>
              <a:ext cx="1620180" cy="324036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necteur en arc 24"/>
            <p:cNvCxnSpPr>
              <a:stCxn id="24" idx="2"/>
              <a:endCxn id="9" idx="3"/>
            </p:cNvCxnSpPr>
            <p:nvPr/>
          </p:nvCxnSpPr>
          <p:spPr>
            <a:xfrm rot="5400000">
              <a:off x="4824028" y="4185084"/>
              <a:ext cx="1620180" cy="540060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4105570" y="3140968"/>
              <a:ext cx="1008112" cy="23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+mj-lt"/>
                </a:rPr>
                <a:t>Partenariat</a:t>
              </a:r>
              <a:endParaRPr lang="fr-FR" sz="1200" dirty="0">
                <a:latin typeface="+mj-lt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80133" y="3226943"/>
              <a:ext cx="1292922" cy="342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+mj-lt"/>
                </a:rPr>
                <a:t>Délégation de maitrise d’ouvrage</a:t>
              </a:r>
              <a:endParaRPr lang="fr-FR" sz="1200" dirty="0">
                <a:latin typeface="+mj-lt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499992" y="4653136"/>
              <a:ext cx="1008112" cy="23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+mj-lt"/>
                </a:rPr>
                <a:t>Délégation</a:t>
              </a:r>
              <a:endParaRPr lang="fr-FR" sz="1400" dirty="0">
                <a:latin typeface="+mj-lt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203848" y="5445224"/>
              <a:ext cx="2520280" cy="23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+mj-lt"/>
                </a:rPr>
                <a:t>Gestion de l’unité de compostage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310070" y="4274969"/>
              <a:ext cx="2232248" cy="615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+mj-lt"/>
                </a:rPr>
                <a:t>Financement </a:t>
              </a:r>
              <a:r>
                <a:rPr lang="fr-FR" sz="1200" dirty="0" err="1" smtClean="0">
                  <a:latin typeface="+mj-lt"/>
                </a:rPr>
                <a:t>Africompost</a:t>
              </a:r>
              <a:endParaRPr lang="fr-FR" sz="1200" dirty="0" smtClean="0">
                <a:latin typeface="+mj-lt"/>
              </a:endParaRPr>
            </a:p>
            <a:p>
              <a:r>
                <a:rPr lang="fr-FR" sz="1200" dirty="0" smtClean="0">
                  <a:latin typeface="+mj-lt"/>
                </a:rPr>
                <a:t>Avances des crédits carbone</a:t>
              </a:r>
            </a:p>
            <a:p>
              <a:r>
                <a:rPr lang="fr-FR" sz="1200" dirty="0" smtClean="0">
                  <a:latin typeface="+mj-lt"/>
                </a:rPr>
                <a:t>Vente des crédits carbone</a:t>
              </a:r>
            </a:p>
            <a:p>
              <a:r>
                <a:rPr lang="fr-FR" sz="1200" dirty="0" smtClean="0">
                  <a:latin typeface="+mj-lt"/>
                </a:rPr>
                <a:t>Appui technique</a:t>
              </a:r>
              <a:endParaRPr lang="fr-FR" sz="1200" dirty="0">
                <a:latin typeface="+mj-lt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868144" y="4323511"/>
              <a:ext cx="2088232" cy="20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+mj-lt"/>
                </a:rPr>
                <a:t>Appui technique</a:t>
              </a:r>
              <a:endParaRPr lang="fr-FR" sz="1200" dirty="0">
                <a:latin typeface="+mj-lt"/>
              </a:endParaRPr>
            </a:p>
          </p:txBody>
        </p:sp>
        <p:cxnSp>
          <p:nvCxnSpPr>
            <p:cNvPr id="21" name="Connecteur en arc 20"/>
            <p:cNvCxnSpPr>
              <a:stCxn id="8" idx="0"/>
              <a:endCxn id="24" idx="0"/>
            </p:cNvCxnSpPr>
            <p:nvPr/>
          </p:nvCxnSpPr>
          <p:spPr>
            <a:xfrm rot="5400000" flipH="1" flipV="1">
              <a:off x="4499992" y="1808820"/>
              <a:ext cx="12700" cy="2808312"/>
            </a:xfrm>
            <a:prstGeom prst="curvedConnector3">
              <a:avLst>
                <a:gd name="adj1" fmla="val 1800000"/>
              </a:avLst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139889" y="5546920"/>
              <a:ext cx="43204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571937" y="5450975"/>
              <a:ext cx="1617909" cy="231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+mj-lt"/>
                </a:rPr>
                <a:t>Accord tripartite</a:t>
              </a:r>
              <a:endParaRPr lang="fr-FR" sz="1200" dirty="0">
                <a:latin typeface="+mj-l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48064" y="3212976"/>
              <a:ext cx="1512168" cy="4320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latin typeface="+mj-lt"/>
                </a:rPr>
                <a:t>Gevalor</a:t>
              </a:r>
              <a:endParaRPr lang="fr-FR" dirty="0">
                <a:latin typeface="+mj-lt"/>
              </a:endParaRPr>
            </a:p>
          </p:txBody>
        </p:sp>
        <p:cxnSp>
          <p:nvCxnSpPr>
            <p:cNvPr id="25" name="Connecteur droit avec flèche 24"/>
            <p:cNvCxnSpPr>
              <a:stCxn id="8" idx="3"/>
              <a:endCxn id="24" idx="1"/>
            </p:cNvCxnSpPr>
            <p:nvPr/>
          </p:nvCxnSpPr>
          <p:spPr>
            <a:xfrm>
              <a:off x="3995936" y="3429000"/>
              <a:ext cx="115212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stCxn id="10" idx="2"/>
              <a:endCxn id="9" idx="0"/>
            </p:cNvCxnSpPr>
            <p:nvPr/>
          </p:nvCxnSpPr>
          <p:spPr>
            <a:xfrm>
              <a:off x="4391980" y="4509120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80454"/>
            <a:ext cx="7772400" cy="1470025"/>
          </a:xfrm>
        </p:spPr>
        <p:txBody>
          <a:bodyPr/>
          <a:lstStyle/>
          <a:p>
            <a:r>
              <a:rPr lang="fr-FR" dirty="0" smtClean="0"/>
              <a:t>Partie 2 : </a:t>
            </a:r>
            <a:r>
              <a:rPr lang="fr-FR" dirty="0" smtClean="0"/>
              <a:t>Développement d’un projet de compostage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SIGMAH_Africompost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868A-EFB2-4F48-8720-8C5D3D564706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028" name="Picture 4" descr="X:\04-Visites Terrain\ProjetsCompensation\Africompost\Togo-Lomé\photos ENPRO-Gaia\sacs comp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941168"/>
            <a:ext cx="1534448" cy="1147217"/>
          </a:xfrm>
          <a:prstGeom prst="rect">
            <a:avLst/>
          </a:prstGeom>
          <a:noFill/>
        </p:spPr>
      </p:pic>
      <p:pic>
        <p:nvPicPr>
          <p:cNvPr id="1029" name="Picture 5" descr="X:\04-Visites Terrain\ProjetsCompensation\Africompost\Togo-Lomé\photos ENPRO-Gaia\andains et hanga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9" y="1323676"/>
            <a:ext cx="1479678" cy="1105192"/>
          </a:xfrm>
          <a:prstGeom prst="rect">
            <a:avLst/>
          </a:prstGeom>
          <a:noFill/>
        </p:spPr>
      </p:pic>
      <p:pic>
        <p:nvPicPr>
          <p:cNvPr id="1026" name="Picture 2" descr="X:\04-Visites Terrain\ProjetsCompensation\Africompost\Togo-Lomé\photos ENPRO-Gaia\autres\tri primai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7" y="980728"/>
            <a:ext cx="1717312" cy="1282651"/>
          </a:xfrm>
          <a:prstGeom prst="rect">
            <a:avLst/>
          </a:prstGeom>
          <a:noFill/>
        </p:spPr>
      </p:pic>
      <p:sp>
        <p:nvSpPr>
          <p:cNvPr id="97" name="Rectangle 96"/>
          <p:cNvSpPr/>
          <p:nvPr/>
        </p:nvSpPr>
        <p:spPr>
          <a:xfrm>
            <a:off x="6660232" y="3861048"/>
            <a:ext cx="187220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+mj-lt"/>
              </a:rPr>
              <a:t>Suivi oxygène (transformation aérobie)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1340768"/>
            <a:ext cx="798538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+mj-lt"/>
              </a:rPr>
              <a:t>Collecte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4234" y="2276872"/>
            <a:ext cx="12961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fr-FR" sz="1200" baseline="30000" dirty="0" smtClean="0">
                <a:solidFill>
                  <a:schemeClr val="tx1"/>
                </a:solidFill>
                <a:latin typeface="+mj-lt"/>
              </a:rPr>
              <a:t>er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 tri manuel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76384" y="1071546"/>
            <a:ext cx="1296144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+mj-lt"/>
              </a:rPr>
              <a:t>Mise en andains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8304" y="2636912"/>
            <a:ext cx="1296144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+mj-lt"/>
              </a:rPr>
              <a:t>Arrosage et retournements (T=70°C)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2080" y="4581128"/>
            <a:ext cx="1512168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+mj-lt"/>
              </a:rPr>
              <a:t>Tamisage (12 mm)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94474" y="1700808"/>
            <a:ext cx="1656184" cy="288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+mj-lt"/>
              </a:rPr>
              <a:t>Matière </a:t>
            </a:r>
            <a:r>
              <a:rPr lang="fr-FR" sz="1200" dirty="0" err="1" smtClean="0">
                <a:solidFill>
                  <a:schemeClr val="tx1"/>
                </a:solidFill>
                <a:latin typeface="+mj-lt"/>
              </a:rPr>
              <a:t>compostable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26522" y="1124744"/>
            <a:ext cx="72008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+mj-lt"/>
              </a:rPr>
              <a:t>Refus </a:t>
            </a:r>
          </a:p>
        </p:txBody>
      </p:sp>
      <p:grpSp>
        <p:nvGrpSpPr>
          <p:cNvPr id="3" name="Groupe 42"/>
          <p:cNvGrpSpPr/>
          <p:nvPr/>
        </p:nvGrpSpPr>
        <p:grpSpPr>
          <a:xfrm>
            <a:off x="4273089" y="1268761"/>
            <a:ext cx="953433" cy="576064"/>
            <a:chOff x="4266639" y="896721"/>
            <a:chExt cx="953433" cy="480054"/>
          </a:xfrm>
        </p:grpSpPr>
        <p:cxnSp>
          <p:nvCxnSpPr>
            <p:cNvPr id="25" name="Connecteur en angle 24"/>
            <p:cNvCxnSpPr>
              <a:endCxn id="18" idx="1"/>
            </p:cNvCxnSpPr>
            <p:nvPr/>
          </p:nvCxnSpPr>
          <p:spPr>
            <a:xfrm flipV="1">
              <a:off x="4277518" y="896721"/>
              <a:ext cx="942554" cy="300034"/>
            </a:xfrm>
            <a:prstGeom prst="bentConnector3">
              <a:avLst>
                <a:gd name="adj1" fmla="val 27094"/>
              </a:avLst>
            </a:prstGeom>
            <a:ln w="31750" cmpd="dbl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en angle 26"/>
            <p:cNvCxnSpPr>
              <a:stCxn id="1026" idx="3"/>
              <a:endCxn id="17" idx="1"/>
            </p:cNvCxnSpPr>
            <p:nvPr/>
          </p:nvCxnSpPr>
          <p:spPr>
            <a:xfrm>
              <a:off x="4266639" y="1191133"/>
              <a:ext cx="521385" cy="185642"/>
            </a:xfrm>
            <a:prstGeom prst="bentConnector3">
              <a:avLst>
                <a:gd name="adj1" fmla="val 50000"/>
              </a:avLst>
            </a:prstGeom>
            <a:ln w="31750" cmpd="dbl">
              <a:solidFill>
                <a:schemeClr val="accent1">
                  <a:lumMod val="60000"/>
                  <a:lumOff val="40000"/>
                </a:schemeClr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Connecteur droit avec flèche 51"/>
          <p:cNvCxnSpPr>
            <a:stCxn id="17" idx="3"/>
          </p:cNvCxnSpPr>
          <p:nvPr/>
        </p:nvCxnSpPr>
        <p:spPr>
          <a:xfrm>
            <a:off x="6450658" y="1844824"/>
            <a:ext cx="641622" cy="0"/>
          </a:xfrm>
          <a:prstGeom prst="straightConnector1">
            <a:avLst/>
          </a:prstGeom>
          <a:ln w="31750" cmpd="dbl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>
            <a:endCxn id="15" idx="0"/>
          </p:cNvCxnSpPr>
          <p:nvPr/>
        </p:nvCxnSpPr>
        <p:spPr>
          <a:xfrm>
            <a:off x="7956376" y="2321496"/>
            <a:ext cx="0" cy="315416"/>
          </a:xfrm>
          <a:prstGeom prst="straightConnector1">
            <a:avLst/>
          </a:prstGeom>
          <a:ln w="31750" cmpd="dbl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638002" y="5712736"/>
            <a:ext cx="720080" cy="2880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+mj-lt"/>
              </a:rPr>
              <a:t>Refus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1" name="Forme 70"/>
          <p:cNvCxnSpPr>
            <a:stCxn id="16" idx="2"/>
            <a:endCxn id="63" idx="1"/>
          </p:cNvCxnSpPr>
          <p:nvPr/>
        </p:nvCxnSpPr>
        <p:spPr>
          <a:xfrm rot="16200000" flipH="1">
            <a:off x="5849287" y="5068037"/>
            <a:ext cx="987592" cy="589838"/>
          </a:xfrm>
          <a:prstGeom prst="curvedConnector2">
            <a:avLst/>
          </a:prstGeom>
          <a:ln w="31750" cmpd="dbl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15" idx="2"/>
            <a:endCxn id="97" idx="0"/>
          </p:cNvCxnSpPr>
          <p:nvPr/>
        </p:nvCxnSpPr>
        <p:spPr>
          <a:xfrm rot="5400000">
            <a:off x="7488324" y="3392996"/>
            <a:ext cx="576064" cy="360040"/>
          </a:xfrm>
          <a:prstGeom prst="curvedConnector3">
            <a:avLst>
              <a:gd name="adj1" fmla="val 50000"/>
            </a:avLst>
          </a:prstGeom>
          <a:ln w="31750" cmpd="dbl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012160" y="5013176"/>
            <a:ext cx="129614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fr-FR" sz="1200" baseline="30000" dirty="0" smtClean="0">
                <a:solidFill>
                  <a:schemeClr val="tx1"/>
                </a:solidFill>
                <a:latin typeface="+mj-lt"/>
              </a:rPr>
              <a:t>ème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 tri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138290" y="4509120"/>
            <a:ext cx="1368152" cy="216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+mj-lt"/>
              </a:rPr>
              <a:t>Mise en sac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000628" y="5589240"/>
            <a:ext cx="106815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+mj-lt"/>
              </a:rPr>
              <a:t>Maturation et séchage</a:t>
            </a:r>
            <a:endParaRPr lang="fr-FR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46002" y="5373216"/>
            <a:ext cx="2016224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+mj-lt"/>
              </a:rPr>
              <a:t>Utilisation du compost </a:t>
            </a:r>
            <a:r>
              <a:rPr lang="fr-FR" sz="1200" dirty="0" smtClean="0">
                <a:solidFill>
                  <a:schemeClr val="tx1"/>
                </a:solidFill>
                <a:latin typeface="+mj-lt"/>
              </a:rPr>
              <a:t>comme</a:t>
            </a:r>
            <a:r>
              <a:rPr lang="fr-FR" sz="1050" dirty="0" smtClean="0">
                <a:solidFill>
                  <a:schemeClr val="tx1"/>
                </a:solidFill>
                <a:latin typeface="+mj-lt"/>
              </a:rPr>
              <a:t> fertilisant</a:t>
            </a:r>
            <a:endParaRPr lang="fr-FR" sz="105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1" name="Image 80" descr="Action_Carbone_Madagascar1_8GEVALOR_Apport_compo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26" y="3933056"/>
            <a:ext cx="1656184" cy="1276830"/>
          </a:xfrm>
          <a:prstGeom prst="rect">
            <a:avLst/>
          </a:prstGeom>
        </p:spPr>
      </p:pic>
      <p:cxnSp>
        <p:nvCxnSpPr>
          <p:cNvPr id="84" name="Forme 83"/>
          <p:cNvCxnSpPr>
            <a:stCxn id="16" idx="2"/>
            <a:endCxn id="78" idx="0"/>
          </p:cNvCxnSpPr>
          <p:nvPr/>
        </p:nvCxnSpPr>
        <p:spPr>
          <a:xfrm rot="5400000">
            <a:off x="5431394" y="4972470"/>
            <a:ext cx="720080" cy="513461"/>
          </a:xfrm>
          <a:prstGeom prst="straightConnector1">
            <a:avLst/>
          </a:prstGeom>
          <a:ln w="31750" cmpd="dbl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>
            <a:stCxn id="78" idx="1"/>
            <a:endCxn id="77" idx="3"/>
          </p:cNvCxnSpPr>
          <p:nvPr/>
        </p:nvCxnSpPr>
        <p:spPr>
          <a:xfrm rot="10800000">
            <a:off x="4506442" y="4617132"/>
            <a:ext cx="494186" cy="1188132"/>
          </a:xfrm>
          <a:prstGeom prst="bentConnector3">
            <a:avLst>
              <a:gd name="adj1" fmla="val 50000"/>
            </a:avLst>
          </a:prstGeom>
          <a:ln w="31750" cmpd="dbl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en angle 89"/>
          <p:cNvCxnSpPr>
            <a:stCxn id="77" idx="1"/>
            <a:endCxn id="79" idx="3"/>
          </p:cNvCxnSpPr>
          <p:nvPr/>
        </p:nvCxnSpPr>
        <p:spPr>
          <a:xfrm rot="10800000" flipV="1">
            <a:off x="2562226" y="4617132"/>
            <a:ext cx="576064" cy="936104"/>
          </a:xfrm>
          <a:prstGeom prst="bentConnector3">
            <a:avLst>
              <a:gd name="adj1" fmla="val 50000"/>
            </a:avLst>
          </a:prstGeom>
          <a:ln w="31750" cmpd="dbl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Image 115" descr="formationd-andains.jpg"/>
          <p:cNvPicPr>
            <a:picLocks noChangeAspect="1"/>
          </p:cNvPicPr>
          <p:nvPr/>
        </p:nvPicPr>
        <p:blipFill>
          <a:blip r:embed="rId7" cstate="print"/>
          <a:srcRect l="15351" t="42650" r="34250" b="9051"/>
          <a:stretch>
            <a:fillRect/>
          </a:stretch>
        </p:blipFill>
        <p:spPr>
          <a:xfrm>
            <a:off x="5364088" y="2420888"/>
            <a:ext cx="1800200" cy="1293894"/>
          </a:xfrm>
          <a:prstGeom prst="rect">
            <a:avLst/>
          </a:prstGeom>
        </p:spPr>
      </p:pic>
      <p:grpSp>
        <p:nvGrpSpPr>
          <p:cNvPr id="4" name="Groupe 38"/>
          <p:cNvGrpSpPr/>
          <p:nvPr/>
        </p:nvGrpSpPr>
        <p:grpSpPr>
          <a:xfrm>
            <a:off x="3066282" y="2708920"/>
            <a:ext cx="1872208" cy="1440160"/>
            <a:chOff x="3419872" y="2132856"/>
            <a:chExt cx="1872208" cy="1440160"/>
          </a:xfrm>
        </p:grpSpPr>
        <p:sp>
          <p:nvSpPr>
            <p:cNvPr id="34" name="Flèche courbée vers le bas 33"/>
            <p:cNvSpPr/>
            <p:nvPr/>
          </p:nvSpPr>
          <p:spPr>
            <a:xfrm>
              <a:off x="3563888" y="2132856"/>
              <a:ext cx="1512168" cy="504056"/>
            </a:xfrm>
            <a:prstGeom prst="curved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5" name="Flèche courbée vers le bas 34"/>
            <p:cNvSpPr/>
            <p:nvPr/>
          </p:nvSpPr>
          <p:spPr>
            <a:xfrm rot="10800000">
              <a:off x="3563888" y="3068960"/>
              <a:ext cx="1440160" cy="504056"/>
            </a:xfrm>
            <a:prstGeom prst="curved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419872" y="2636912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+mj-lt"/>
                </a:rPr>
                <a:t>Cycle de compostage</a:t>
              </a:r>
            </a:p>
            <a:p>
              <a:pPr algn="ctr"/>
              <a:r>
                <a:rPr lang="fr-FR" sz="1200" dirty="0" smtClean="0">
                  <a:latin typeface="+mj-lt"/>
                </a:rPr>
                <a:t> </a:t>
              </a:r>
              <a:r>
                <a:rPr lang="fr-FR" sz="1200" b="1" dirty="0" smtClean="0">
                  <a:latin typeface="+mj-lt"/>
                </a:rPr>
                <a:t>35 à 40 jours</a:t>
              </a:r>
              <a:endParaRPr lang="fr-FR" sz="1200" b="1" dirty="0">
                <a:latin typeface="+mj-lt"/>
              </a:endParaRPr>
            </a:p>
          </p:txBody>
        </p:sp>
      </p:grpSp>
      <p:cxnSp>
        <p:nvCxnSpPr>
          <p:cNvPr id="96" name="Connecteur droit avec flèche 95"/>
          <p:cNvCxnSpPr>
            <a:stCxn id="12" idx="3"/>
          </p:cNvCxnSpPr>
          <p:nvPr/>
        </p:nvCxnSpPr>
        <p:spPr>
          <a:xfrm>
            <a:off x="1626122" y="1484784"/>
            <a:ext cx="936103" cy="11155"/>
          </a:xfrm>
          <a:prstGeom prst="straightConnector1">
            <a:avLst/>
          </a:prstGeom>
          <a:ln w="31750" cmpd="dbl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72"/>
          <p:cNvCxnSpPr>
            <a:stCxn id="97" idx="1"/>
            <a:endCxn id="16" idx="0"/>
          </p:cNvCxnSpPr>
          <p:nvPr/>
        </p:nvCxnSpPr>
        <p:spPr>
          <a:xfrm rot="10800000" flipV="1">
            <a:off x="6048164" y="4041068"/>
            <a:ext cx="612068" cy="540060"/>
          </a:xfrm>
          <a:prstGeom prst="curvedConnector2">
            <a:avLst/>
          </a:prstGeom>
          <a:ln w="31750" cmpd="dbl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X:\04-Visites Terrain\ProjetsCompensation\Africompost\Togo-Lomé\mission Togo_janv2012\DSCN19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700808"/>
            <a:ext cx="1806873" cy="1355083"/>
          </a:xfrm>
          <a:prstGeom prst="rect">
            <a:avLst/>
          </a:prstGeom>
          <a:noFill/>
        </p:spPr>
      </p:pic>
      <p:pic>
        <p:nvPicPr>
          <p:cNvPr id="41" name="Picture 3" descr="X:\04-Visites Terrain\ProjetsCompensation\Africompost\Cameroun-Dschang\mission Dschang_cameroun_oct11\photos Jocelyne\39 - Tamisage du compost Ngu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4275996"/>
            <a:ext cx="1728192" cy="1296144"/>
          </a:xfrm>
          <a:prstGeom prst="rect">
            <a:avLst/>
          </a:prstGeom>
          <a:noFill/>
        </p:spPr>
      </p:pic>
      <p:sp>
        <p:nvSpPr>
          <p:cNvPr id="42" name="Titre 1"/>
          <p:cNvSpPr txBox="1">
            <a:spLocks/>
          </p:cNvSpPr>
          <p:nvPr/>
        </p:nvSpPr>
        <p:spPr>
          <a:xfrm>
            <a:off x="2771800" y="-43081"/>
            <a:ext cx="6372200" cy="1043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Processus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de compostage</a:t>
            </a: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5351" y="6257804"/>
            <a:ext cx="2895600" cy="365125"/>
          </a:xfrm>
        </p:spPr>
        <p:txBody>
          <a:bodyPr/>
          <a:lstStyle/>
          <a:p>
            <a:r>
              <a:rPr lang="fr-FR" dirty="0" smtClean="0"/>
              <a:t>Réseau Projection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63" grpId="0" animBg="1"/>
      <p:bldP spid="76" grpId="0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sz="3200" dirty="0" smtClean="0"/>
              <a:t>Enjeux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549" y="1412776"/>
            <a:ext cx="8486915" cy="4464495"/>
          </a:xfrm>
        </p:spPr>
        <p:txBody>
          <a:bodyPr>
            <a:normAutofit lnSpcReduction="10000"/>
          </a:bodyPr>
          <a:lstStyle/>
          <a:p>
            <a:pPr>
              <a:buClr>
                <a:srgbClr val="EB690B"/>
              </a:buClr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4D1A1F"/>
                </a:solidFill>
              </a:rPr>
              <a:t>Triple problématique: amont, sur site, aval</a:t>
            </a:r>
          </a:p>
          <a:p>
            <a:pPr lvl="1"/>
            <a:r>
              <a:rPr lang="fr-FR" sz="2300" dirty="0" smtClean="0">
                <a:solidFill>
                  <a:srgbClr val="4D1A1F"/>
                </a:solidFill>
              </a:rPr>
              <a:t>Amont: </a:t>
            </a:r>
            <a:r>
              <a:rPr lang="fr-FR" sz="2300" dirty="0" smtClean="0"/>
              <a:t>tributaire de la qualité et </a:t>
            </a:r>
            <a:r>
              <a:rPr lang="fr-FR" sz="2300" dirty="0" smtClean="0">
                <a:solidFill>
                  <a:srgbClr val="4D1A1F"/>
                </a:solidFill>
              </a:rPr>
              <a:t>quantité de déchets arrivant sur la décharge</a:t>
            </a:r>
          </a:p>
          <a:p>
            <a:pPr lvl="1"/>
            <a:r>
              <a:rPr lang="fr-FR" sz="2300" dirty="0" smtClean="0">
                <a:solidFill>
                  <a:srgbClr val="4D1A1F"/>
                </a:solidFill>
              </a:rPr>
              <a:t>Sur site: </a:t>
            </a:r>
            <a:r>
              <a:rPr lang="fr-FR" sz="2300" dirty="0" smtClean="0"/>
              <a:t>dimensionnement du site, </a:t>
            </a:r>
            <a:r>
              <a:rPr lang="fr-FR" sz="2300" dirty="0" smtClean="0">
                <a:solidFill>
                  <a:srgbClr val="4D1A1F"/>
                </a:solidFill>
              </a:rPr>
              <a:t>formation du personnel, matériel disponible</a:t>
            </a:r>
          </a:p>
          <a:p>
            <a:pPr lvl="1"/>
            <a:r>
              <a:rPr lang="fr-FR" sz="2300" dirty="0" smtClean="0">
                <a:solidFill>
                  <a:srgbClr val="4D1A1F"/>
                </a:solidFill>
              </a:rPr>
              <a:t>Aval: quels débouchés? </a:t>
            </a:r>
            <a:r>
              <a:rPr lang="fr-FR" sz="2300" dirty="0" smtClean="0"/>
              <a:t>Agro industrie? </a:t>
            </a:r>
            <a:r>
              <a:rPr lang="fr-FR" sz="2300" dirty="0" smtClean="0">
                <a:solidFill>
                  <a:srgbClr val="4D1A1F"/>
                </a:solidFill>
              </a:rPr>
              <a:t>Agriculture f</a:t>
            </a:r>
            <a:r>
              <a:rPr lang="fr-FR" sz="2300" dirty="0"/>
              <a:t>amiliale?  Quels quantités? A quel prix</a:t>
            </a:r>
            <a:r>
              <a:rPr lang="fr-FR" sz="2300" dirty="0" smtClean="0"/>
              <a:t>?</a:t>
            </a:r>
          </a:p>
          <a:p>
            <a:pPr lvl="2"/>
            <a:r>
              <a:rPr lang="fr-FR" sz="1700" dirty="0" smtClean="0"/>
              <a:t>Etude de marché</a:t>
            </a:r>
          </a:p>
          <a:p>
            <a:pPr lvl="2"/>
            <a:r>
              <a:rPr lang="fr-FR" sz="1700" dirty="0" smtClean="0"/>
              <a:t>Tests agronomiques</a:t>
            </a:r>
          </a:p>
          <a:p>
            <a:pPr lvl="2"/>
            <a:r>
              <a:rPr lang="fr-FR" sz="1700" dirty="0" smtClean="0"/>
              <a:t>Elaboration stratégie commerciale</a:t>
            </a:r>
          </a:p>
          <a:p>
            <a:pPr lvl="2"/>
            <a:r>
              <a:rPr lang="fr-FR" sz="1700" dirty="0" smtClean="0"/>
              <a:t>Etc.</a:t>
            </a:r>
            <a:endParaRPr lang="fr-FR" sz="1700" dirty="0"/>
          </a:p>
          <a:p>
            <a:pPr lvl="1"/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0BF6-438D-4A18-AF66-6E090431F868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827453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609</Words>
  <Application>Microsoft Office PowerPoint</Application>
  <PresentationFormat>Affichage à l'écran (4:3)</PresentationFormat>
  <Paragraphs>146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AFRICOMPOST: Valorisation de déchets en Afrique</vt:lpstr>
      <vt:lpstr>Partie 1 : Contexte</vt:lpstr>
      <vt:lpstr>Traitement des déchets en Afrique</vt:lpstr>
      <vt:lpstr>Le projet Africompost</vt:lpstr>
      <vt:lpstr>Diapositive 5</vt:lpstr>
      <vt:lpstr>Organisation du projet</vt:lpstr>
      <vt:lpstr>Partie 2 : Développement d’un projet de compostage</vt:lpstr>
      <vt:lpstr>Diapositive 8</vt:lpstr>
      <vt:lpstr>Enjeux</vt:lpstr>
      <vt:lpstr>Volet carbone</vt:lpstr>
      <vt:lpstr>Partie 3 : Exemple à Lomé</vt:lpstr>
      <vt:lpstr>Comptabilisation des Réductions d’Emission</vt:lpstr>
      <vt:lpstr>Monitoring carbone</vt:lpstr>
      <vt:lpstr>Quelques photos…</vt:lpstr>
      <vt:lpstr>Quelques photos…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none</dc:creator>
  <cp:lastModifiedBy>Baptiste Flipo</cp:lastModifiedBy>
  <cp:revision>38</cp:revision>
  <dcterms:created xsi:type="dcterms:W3CDTF">2012-09-18T12:36:30Z</dcterms:created>
  <dcterms:modified xsi:type="dcterms:W3CDTF">2013-01-17T16:37:01Z</dcterms:modified>
</cp:coreProperties>
</file>