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6" r:id="rId3"/>
    <p:sldId id="295" r:id="rId4"/>
    <p:sldId id="287" r:id="rId5"/>
    <p:sldId id="288" r:id="rId6"/>
    <p:sldId id="294" r:id="rId7"/>
    <p:sldId id="282" r:id="rId8"/>
    <p:sldId id="281" r:id="rId9"/>
    <p:sldId id="283" r:id="rId10"/>
    <p:sldId id="293" r:id="rId11"/>
    <p:sldId id="298" r:id="rId12"/>
    <p:sldId id="299" r:id="rId13"/>
    <p:sldId id="292" r:id="rId14"/>
    <p:sldId id="297" r:id="rId15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A39"/>
    <a:srgbClr val="C1AFB8"/>
    <a:srgbClr val="E6442E"/>
    <a:srgbClr val="AFB782"/>
    <a:srgbClr val="CCBCC4"/>
    <a:srgbClr val="9BB375"/>
    <a:srgbClr val="CF1332"/>
    <a:srgbClr val="E04469"/>
    <a:srgbClr val="E4CEE2"/>
    <a:srgbClr val="A9A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77" autoAdjust="0"/>
  </p:normalViewPr>
  <p:slideViewPr>
    <p:cSldViewPr>
      <p:cViewPr>
        <p:scale>
          <a:sx n="60" d="100"/>
          <a:sy n="60" d="100"/>
        </p:scale>
        <p:origin x="-13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78" y="-96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Prévalence malnutrition infantile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0.12366489323969639"/>
          <c:w val="0.83577312158014161"/>
          <c:h val="0.66303241824501669"/>
        </c:manualLayout>
      </c:layout>
      <c:lineChart>
        <c:grouping val="standard"/>
        <c:varyColors val="0"/>
        <c:ser>
          <c:idx val="0"/>
          <c:order val="0"/>
          <c:tx>
            <c:strRef>
              <c:f>Feuil1!$B$2</c:f>
              <c:strCache>
                <c:ptCount val="1"/>
                <c:pt idx="0">
                  <c:v>Malnutrition chronique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Feuil1!$C$1:$I$1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Feuil1!$C$2:$I$2</c:f>
              <c:numCache>
                <c:formatCode>General</c:formatCode>
                <c:ptCount val="7"/>
                <c:pt idx="0">
                  <c:v>39</c:v>
                </c:pt>
                <c:pt idx="1">
                  <c:v>35</c:v>
                </c:pt>
                <c:pt idx="2">
                  <c:v>35</c:v>
                </c:pt>
                <c:pt idx="3">
                  <c:v>34.1</c:v>
                </c:pt>
                <c:pt idx="4">
                  <c:v>33</c:v>
                </c:pt>
                <c:pt idx="5">
                  <c:v>31.5</c:v>
                </c:pt>
                <c:pt idx="6">
                  <c:v>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Feuil1!$B$3</c:f>
              <c:strCache>
                <c:ptCount val="1"/>
                <c:pt idx="0">
                  <c:v>Malnutrition aigue globale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Feuil1!$C$1:$I$1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Feuil1!$C$3:$I$3</c:f>
              <c:numCache>
                <c:formatCode>General</c:formatCode>
                <c:ptCount val="7"/>
                <c:pt idx="0">
                  <c:v>12.4</c:v>
                </c:pt>
                <c:pt idx="1">
                  <c:v>11.3</c:v>
                </c:pt>
                <c:pt idx="2">
                  <c:v>11.1</c:v>
                </c:pt>
                <c:pt idx="3">
                  <c:v>10.199999999999999</c:v>
                </c:pt>
                <c:pt idx="4">
                  <c:v>10.9</c:v>
                </c:pt>
                <c:pt idx="5">
                  <c:v>8.1999999999999993</c:v>
                </c:pt>
                <c:pt idx="6">
                  <c:v>8.6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772416"/>
        <c:axId val="138753152"/>
      </c:lineChart>
      <c:catAx>
        <c:axId val="13777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753152"/>
        <c:crosses val="autoZero"/>
        <c:auto val="1"/>
        <c:lblAlgn val="ctr"/>
        <c:lblOffset val="100"/>
        <c:noMultiLvlLbl val="0"/>
      </c:catAx>
      <c:valAx>
        <c:axId val="1387531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77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06365941545442"/>
          <c:y val="0.89968721477382896"/>
          <c:w val="0.75792529323665059"/>
          <c:h val="8.58983708117566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5F0FB-001B-4BA2-B2C3-63280AF34C0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DA8BFC4-586A-400B-AC75-3D037F4E3877}">
      <dgm:prSet phldrT="[Texte]"/>
      <dgm:spPr/>
      <dgm:t>
        <a:bodyPr/>
        <a:lstStyle/>
        <a:p>
          <a:r>
            <a:rPr lang="fr-FR" dirty="0" smtClean="0"/>
            <a:t>Manque d’HEA</a:t>
          </a:r>
          <a:endParaRPr lang="fr-FR" dirty="0"/>
        </a:p>
      </dgm:t>
    </dgm:pt>
    <dgm:pt modelId="{2BC3D3F2-39DB-4A32-B0ED-1593AF90C1F9}" type="parTrans" cxnId="{9CA6AD24-1C1C-473B-8021-E09980A3A8E1}">
      <dgm:prSet/>
      <dgm:spPr/>
      <dgm:t>
        <a:bodyPr/>
        <a:lstStyle/>
        <a:p>
          <a:endParaRPr lang="fr-FR"/>
        </a:p>
      </dgm:t>
    </dgm:pt>
    <dgm:pt modelId="{58739285-5246-45D7-8DA5-2068E257EFE8}" type="sibTrans" cxnId="{9CA6AD24-1C1C-473B-8021-E09980A3A8E1}">
      <dgm:prSet/>
      <dgm:spPr/>
      <dgm:t>
        <a:bodyPr/>
        <a:lstStyle/>
        <a:p>
          <a:endParaRPr lang="fr-FR"/>
        </a:p>
      </dgm:t>
    </dgm:pt>
    <dgm:pt modelId="{CC9B8950-E9A1-4AEE-8713-1405AE8CDB65}">
      <dgm:prSet phldrT="[Texte]"/>
      <dgm:spPr/>
      <dgm:t>
        <a:bodyPr/>
        <a:lstStyle/>
        <a:p>
          <a:r>
            <a:rPr lang="fr-FR" dirty="0" smtClean="0"/>
            <a:t>Pathologies : diarrhées, parasitoses</a:t>
          </a:r>
          <a:endParaRPr lang="fr-FR" dirty="0"/>
        </a:p>
      </dgm:t>
    </dgm:pt>
    <dgm:pt modelId="{412EBB6A-430B-4C06-AD73-A6F2EBC5A0CF}" type="parTrans" cxnId="{89241D9C-325D-4DAE-B324-907BEE304CD8}">
      <dgm:prSet/>
      <dgm:spPr/>
      <dgm:t>
        <a:bodyPr/>
        <a:lstStyle/>
        <a:p>
          <a:endParaRPr lang="fr-FR"/>
        </a:p>
      </dgm:t>
    </dgm:pt>
    <dgm:pt modelId="{2ECA9140-A91C-4236-8F01-9EAECC977013}" type="sibTrans" cxnId="{89241D9C-325D-4DAE-B324-907BEE304CD8}">
      <dgm:prSet/>
      <dgm:spPr/>
      <dgm:t>
        <a:bodyPr/>
        <a:lstStyle/>
        <a:p>
          <a:endParaRPr lang="fr-FR"/>
        </a:p>
      </dgm:t>
    </dgm:pt>
    <dgm:pt modelId="{D6BB08F2-7773-4E9E-9D19-64EE412545B8}">
      <dgm:prSet phldrT="[Texte]"/>
      <dgm:spPr/>
      <dgm:t>
        <a:bodyPr/>
        <a:lstStyle/>
        <a:p>
          <a:r>
            <a:rPr lang="fr-FR" dirty="0" smtClean="0"/>
            <a:t>Malnutrition : chronique ou aigue</a:t>
          </a:r>
          <a:endParaRPr lang="fr-FR" dirty="0"/>
        </a:p>
      </dgm:t>
    </dgm:pt>
    <dgm:pt modelId="{0A58A033-03DA-4CD1-9B9E-1392B1E89B91}" type="parTrans" cxnId="{A5D82298-F77C-4F71-AC94-36A446871E3D}">
      <dgm:prSet/>
      <dgm:spPr/>
      <dgm:t>
        <a:bodyPr/>
        <a:lstStyle/>
        <a:p>
          <a:endParaRPr lang="fr-FR"/>
        </a:p>
      </dgm:t>
    </dgm:pt>
    <dgm:pt modelId="{A0EAAE34-A788-4BD2-8FE2-CE01207E7820}" type="sibTrans" cxnId="{A5D82298-F77C-4F71-AC94-36A446871E3D}">
      <dgm:prSet/>
      <dgm:spPr/>
      <dgm:t>
        <a:bodyPr/>
        <a:lstStyle/>
        <a:p>
          <a:endParaRPr lang="fr-FR"/>
        </a:p>
      </dgm:t>
    </dgm:pt>
    <dgm:pt modelId="{ADBE929A-EEEA-46D9-AAEC-999FD26485FC}">
      <dgm:prSet phldrT="[Texte]"/>
      <dgm:spPr/>
      <dgm:t>
        <a:bodyPr/>
        <a:lstStyle/>
        <a:p>
          <a:r>
            <a:rPr lang="fr-FR" dirty="0" smtClean="0"/>
            <a:t>Hyper sensibilité aux infections</a:t>
          </a:r>
          <a:endParaRPr lang="fr-FR" dirty="0"/>
        </a:p>
      </dgm:t>
    </dgm:pt>
    <dgm:pt modelId="{CD06CEF0-BB56-4D27-8BCD-440648AD5ED6}" type="parTrans" cxnId="{205B353E-E0C4-406C-994A-7C1A77F941CE}">
      <dgm:prSet/>
      <dgm:spPr/>
      <dgm:t>
        <a:bodyPr/>
        <a:lstStyle/>
        <a:p>
          <a:endParaRPr lang="fr-FR"/>
        </a:p>
      </dgm:t>
    </dgm:pt>
    <dgm:pt modelId="{56CD8481-4C4D-4714-9C75-C6D1587A8687}" type="sibTrans" cxnId="{205B353E-E0C4-406C-994A-7C1A77F941CE}">
      <dgm:prSet/>
      <dgm:spPr/>
      <dgm:t>
        <a:bodyPr/>
        <a:lstStyle/>
        <a:p>
          <a:endParaRPr lang="fr-FR"/>
        </a:p>
      </dgm:t>
    </dgm:pt>
    <dgm:pt modelId="{541C1DD8-E7D7-4495-8E99-51B1D02AEDF3}" type="pres">
      <dgm:prSet presAssocID="{D0B5F0FB-001B-4BA2-B2C3-63280AF34C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B39B6D9-38B2-41CB-B0A3-3BA585079D2E}" type="pres">
      <dgm:prSet presAssocID="{FDA8BFC4-586A-400B-AC75-3D037F4E3877}" presName="dummy" presStyleCnt="0"/>
      <dgm:spPr/>
    </dgm:pt>
    <dgm:pt modelId="{578106AC-199F-4033-92BF-1681973CAE6A}" type="pres">
      <dgm:prSet presAssocID="{FDA8BFC4-586A-400B-AC75-3D037F4E3877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4A6EE9-1CFE-4CEA-8624-7DD71F87F21E}" type="pres">
      <dgm:prSet presAssocID="{58739285-5246-45D7-8DA5-2068E257EFE8}" presName="sibTrans" presStyleLbl="node1" presStyleIdx="0" presStyleCnt="4"/>
      <dgm:spPr/>
      <dgm:t>
        <a:bodyPr/>
        <a:lstStyle/>
        <a:p>
          <a:endParaRPr lang="fr-FR"/>
        </a:p>
      </dgm:t>
    </dgm:pt>
    <dgm:pt modelId="{512CD167-7BFC-4539-BD36-0D2D72C9853B}" type="pres">
      <dgm:prSet presAssocID="{CC9B8950-E9A1-4AEE-8713-1405AE8CDB65}" presName="dummy" presStyleCnt="0"/>
      <dgm:spPr/>
    </dgm:pt>
    <dgm:pt modelId="{F141D294-91E9-495C-B3D1-0C041FCD0817}" type="pres">
      <dgm:prSet presAssocID="{CC9B8950-E9A1-4AEE-8713-1405AE8CDB65}" presName="node" presStyleLbl="revTx" presStyleIdx="1" presStyleCnt="4" custScaleX="1308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0BB3C9-E5E8-4B04-B453-4F32F262A95B}" type="pres">
      <dgm:prSet presAssocID="{2ECA9140-A91C-4236-8F01-9EAECC977013}" presName="sibTrans" presStyleLbl="node1" presStyleIdx="1" presStyleCnt="4"/>
      <dgm:spPr/>
      <dgm:t>
        <a:bodyPr/>
        <a:lstStyle/>
        <a:p>
          <a:endParaRPr lang="fr-FR"/>
        </a:p>
      </dgm:t>
    </dgm:pt>
    <dgm:pt modelId="{BD8E7311-0016-4973-8426-8C0743F5065F}" type="pres">
      <dgm:prSet presAssocID="{D6BB08F2-7773-4E9E-9D19-64EE412545B8}" presName="dummy" presStyleCnt="0"/>
      <dgm:spPr/>
    </dgm:pt>
    <dgm:pt modelId="{1D4620FC-430C-4392-9BCA-46A570B579C2}" type="pres">
      <dgm:prSet presAssocID="{D6BB08F2-7773-4E9E-9D19-64EE412545B8}" presName="node" presStyleLbl="revTx" presStyleIdx="2" presStyleCnt="4" custScaleX="1451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575A4B-46D1-4249-B6DA-8D131554A6D9}" type="pres">
      <dgm:prSet presAssocID="{A0EAAE34-A788-4BD2-8FE2-CE01207E7820}" presName="sibTrans" presStyleLbl="node1" presStyleIdx="2" presStyleCnt="4"/>
      <dgm:spPr/>
      <dgm:t>
        <a:bodyPr/>
        <a:lstStyle/>
        <a:p>
          <a:endParaRPr lang="fr-FR"/>
        </a:p>
      </dgm:t>
    </dgm:pt>
    <dgm:pt modelId="{636FD53D-89A2-4D79-B278-51A74869C45B}" type="pres">
      <dgm:prSet presAssocID="{ADBE929A-EEEA-46D9-AAEC-999FD26485FC}" presName="dummy" presStyleCnt="0"/>
      <dgm:spPr/>
    </dgm:pt>
    <dgm:pt modelId="{492CF342-5E91-4F8D-9C51-4269A1A5A93C}" type="pres">
      <dgm:prSet presAssocID="{ADBE929A-EEEA-46D9-AAEC-999FD26485FC}" presName="node" presStyleLbl="revTx" presStyleIdx="3" presStyleCnt="4" custScaleX="1408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677986-FF3C-4BB0-9932-34308C0BAD06}" type="pres">
      <dgm:prSet presAssocID="{56CD8481-4C4D-4714-9C75-C6D1587A8687}" presName="sibTrans" presStyleLbl="node1" presStyleIdx="3" presStyleCnt="4"/>
      <dgm:spPr/>
      <dgm:t>
        <a:bodyPr/>
        <a:lstStyle/>
        <a:p>
          <a:endParaRPr lang="fr-FR"/>
        </a:p>
      </dgm:t>
    </dgm:pt>
  </dgm:ptLst>
  <dgm:cxnLst>
    <dgm:cxn modelId="{97C30285-963D-48D0-B544-4133CDA843F1}" type="presOf" srcId="{ADBE929A-EEEA-46D9-AAEC-999FD26485FC}" destId="{492CF342-5E91-4F8D-9C51-4269A1A5A93C}" srcOrd="0" destOrd="0" presId="urn:microsoft.com/office/officeart/2005/8/layout/cycle1"/>
    <dgm:cxn modelId="{89241D9C-325D-4DAE-B324-907BEE304CD8}" srcId="{D0B5F0FB-001B-4BA2-B2C3-63280AF34C05}" destId="{CC9B8950-E9A1-4AEE-8713-1405AE8CDB65}" srcOrd="1" destOrd="0" parTransId="{412EBB6A-430B-4C06-AD73-A6F2EBC5A0CF}" sibTransId="{2ECA9140-A91C-4236-8F01-9EAECC977013}"/>
    <dgm:cxn modelId="{5B369934-A3ED-4BAF-A327-98D902A9AA1A}" type="presOf" srcId="{FDA8BFC4-586A-400B-AC75-3D037F4E3877}" destId="{578106AC-199F-4033-92BF-1681973CAE6A}" srcOrd="0" destOrd="0" presId="urn:microsoft.com/office/officeart/2005/8/layout/cycle1"/>
    <dgm:cxn modelId="{9CA6AD24-1C1C-473B-8021-E09980A3A8E1}" srcId="{D0B5F0FB-001B-4BA2-B2C3-63280AF34C05}" destId="{FDA8BFC4-586A-400B-AC75-3D037F4E3877}" srcOrd="0" destOrd="0" parTransId="{2BC3D3F2-39DB-4A32-B0ED-1593AF90C1F9}" sibTransId="{58739285-5246-45D7-8DA5-2068E257EFE8}"/>
    <dgm:cxn modelId="{43B946F7-921B-45A2-B57C-0BB600B86645}" type="presOf" srcId="{D0B5F0FB-001B-4BA2-B2C3-63280AF34C05}" destId="{541C1DD8-E7D7-4495-8E99-51B1D02AEDF3}" srcOrd="0" destOrd="0" presId="urn:microsoft.com/office/officeart/2005/8/layout/cycle1"/>
    <dgm:cxn modelId="{120A76DF-0A9D-428A-88EC-70EF7BEE403D}" type="presOf" srcId="{58739285-5246-45D7-8DA5-2068E257EFE8}" destId="{4E4A6EE9-1CFE-4CEA-8624-7DD71F87F21E}" srcOrd="0" destOrd="0" presId="urn:microsoft.com/office/officeart/2005/8/layout/cycle1"/>
    <dgm:cxn modelId="{A5D82298-F77C-4F71-AC94-36A446871E3D}" srcId="{D0B5F0FB-001B-4BA2-B2C3-63280AF34C05}" destId="{D6BB08F2-7773-4E9E-9D19-64EE412545B8}" srcOrd="2" destOrd="0" parTransId="{0A58A033-03DA-4CD1-9B9E-1392B1E89B91}" sibTransId="{A0EAAE34-A788-4BD2-8FE2-CE01207E7820}"/>
    <dgm:cxn modelId="{DE98034A-F86F-4EB5-ADED-55414AA45AC2}" type="presOf" srcId="{56CD8481-4C4D-4714-9C75-C6D1587A8687}" destId="{5F677986-FF3C-4BB0-9932-34308C0BAD06}" srcOrd="0" destOrd="0" presId="urn:microsoft.com/office/officeart/2005/8/layout/cycle1"/>
    <dgm:cxn modelId="{205B353E-E0C4-406C-994A-7C1A77F941CE}" srcId="{D0B5F0FB-001B-4BA2-B2C3-63280AF34C05}" destId="{ADBE929A-EEEA-46D9-AAEC-999FD26485FC}" srcOrd="3" destOrd="0" parTransId="{CD06CEF0-BB56-4D27-8BCD-440648AD5ED6}" sibTransId="{56CD8481-4C4D-4714-9C75-C6D1587A8687}"/>
    <dgm:cxn modelId="{79FCF5B3-69DD-45DB-A2D9-B89B8E18CC51}" type="presOf" srcId="{2ECA9140-A91C-4236-8F01-9EAECC977013}" destId="{4E0BB3C9-E5E8-4B04-B453-4F32F262A95B}" srcOrd="0" destOrd="0" presId="urn:microsoft.com/office/officeart/2005/8/layout/cycle1"/>
    <dgm:cxn modelId="{04590237-7E5F-4E83-BA84-E1F7296B7643}" type="presOf" srcId="{A0EAAE34-A788-4BD2-8FE2-CE01207E7820}" destId="{AD575A4B-46D1-4249-B6DA-8D131554A6D9}" srcOrd="0" destOrd="0" presId="urn:microsoft.com/office/officeart/2005/8/layout/cycle1"/>
    <dgm:cxn modelId="{5F3E9921-4F9C-4425-93FC-C22289F43B7B}" type="presOf" srcId="{CC9B8950-E9A1-4AEE-8713-1405AE8CDB65}" destId="{F141D294-91E9-495C-B3D1-0C041FCD0817}" srcOrd="0" destOrd="0" presId="urn:microsoft.com/office/officeart/2005/8/layout/cycle1"/>
    <dgm:cxn modelId="{A2D94AE5-98ED-4440-A829-2C3D3549B792}" type="presOf" srcId="{D6BB08F2-7773-4E9E-9D19-64EE412545B8}" destId="{1D4620FC-430C-4392-9BCA-46A570B579C2}" srcOrd="0" destOrd="0" presId="urn:microsoft.com/office/officeart/2005/8/layout/cycle1"/>
    <dgm:cxn modelId="{39A6A60A-0E79-4A1E-8930-D90CEFC4B25F}" type="presParOf" srcId="{541C1DD8-E7D7-4495-8E99-51B1D02AEDF3}" destId="{DB39B6D9-38B2-41CB-B0A3-3BA585079D2E}" srcOrd="0" destOrd="0" presId="urn:microsoft.com/office/officeart/2005/8/layout/cycle1"/>
    <dgm:cxn modelId="{3D861420-A60A-45DB-A7F5-3BEC9E70B852}" type="presParOf" srcId="{541C1DD8-E7D7-4495-8E99-51B1D02AEDF3}" destId="{578106AC-199F-4033-92BF-1681973CAE6A}" srcOrd="1" destOrd="0" presId="urn:microsoft.com/office/officeart/2005/8/layout/cycle1"/>
    <dgm:cxn modelId="{0E27DC2C-C7CC-4320-A609-D0496A0E7B02}" type="presParOf" srcId="{541C1DD8-E7D7-4495-8E99-51B1D02AEDF3}" destId="{4E4A6EE9-1CFE-4CEA-8624-7DD71F87F21E}" srcOrd="2" destOrd="0" presId="urn:microsoft.com/office/officeart/2005/8/layout/cycle1"/>
    <dgm:cxn modelId="{C86BE74B-39E3-43D5-ADE3-950FD8959498}" type="presParOf" srcId="{541C1DD8-E7D7-4495-8E99-51B1D02AEDF3}" destId="{512CD167-7BFC-4539-BD36-0D2D72C9853B}" srcOrd="3" destOrd="0" presId="urn:microsoft.com/office/officeart/2005/8/layout/cycle1"/>
    <dgm:cxn modelId="{4096615F-55B9-42B6-AEA1-00EACBCF0A8C}" type="presParOf" srcId="{541C1DD8-E7D7-4495-8E99-51B1D02AEDF3}" destId="{F141D294-91E9-495C-B3D1-0C041FCD0817}" srcOrd="4" destOrd="0" presId="urn:microsoft.com/office/officeart/2005/8/layout/cycle1"/>
    <dgm:cxn modelId="{3FC615B8-FF63-43DF-BCEB-EE189B56215D}" type="presParOf" srcId="{541C1DD8-E7D7-4495-8E99-51B1D02AEDF3}" destId="{4E0BB3C9-E5E8-4B04-B453-4F32F262A95B}" srcOrd="5" destOrd="0" presId="urn:microsoft.com/office/officeart/2005/8/layout/cycle1"/>
    <dgm:cxn modelId="{100666A7-E02D-4E2C-BBCE-BF782D87DF56}" type="presParOf" srcId="{541C1DD8-E7D7-4495-8E99-51B1D02AEDF3}" destId="{BD8E7311-0016-4973-8426-8C0743F5065F}" srcOrd="6" destOrd="0" presId="urn:microsoft.com/office/officeart/2005/8/layout/cycle1"/>
    <dgm:cxn modelId="{15F45A72-6601-4CEA-85F2-84A833416563}" type="presParOf" srcId="{541C1DD8-E7D7-4495-8E99-51B1D02AEDF3}" destId="{1D4620FC-430C-4392-9BCA-46A570B579C2}" srcOrd="7" destOrd="0" presId="urn:microsoft.com/office/officeart/2005/8/layout/cycle1"/>
    <dgm:cxn modelId="{EE45109E-8DBB-4580-A601-A6AD6A8E8EC5}" type="presParOf" srcId="{541C1DD8-E7D7-4495-8E99-51B1D02AEDF3}" destId="{AD575A4B-46D1-4249-B6DA-8D131554A6D9}" srcOrd="8" destOrd="0" presId="urn:microsoft.com/office/officeart/2005/8/layout/cycle1"/>
    <dgm:cxn modelId="{965195A8-AF25-4B3F-BE13-DC0248B11852}" type="presParOf" srcId="{541C1DD8-E7D7-4495-8E99-51B1D02AEDF3}" destId="{636FD53D-89A2-4D79-B278-51A74869C45B}" srcOrd="9" destOrd="0" presId="urn:microsoft.com/office/officeart/2005/8/layout/cycle1"/>
    <dgm:cxn modelId="{9D947E42-3027-4CC5-A30B-9A03F3727057}" type="presParOf" srcId="{541C1DD8-E7D7-4495-8E99-51B1D02AEDF3}" destId="{492CF342-5E91-4F8D-9C51-4269A1A5A93C}" srcOrd="10" destOrd="0" presId="urn:microsoft.com/office/officeart/2005/8/layout/cycle1"/>
    <dgm:cxn modelId="{968C6DD3-EAB3-40EF-A8C3-D748F597771C}" type="presParOf" srcId="{541C1DD8-E7D7-4495-8E99-51B1D02AEDF3}" destId="{5F677986-FF3C-4BB0-9932-34308C0BAD0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106AC-199F-4033-92BF-1681973CAE6A}">
      <dsp:nvSpPr>
        <dsp:cNvPr id="0" name=""/>
        <dsp:cNvSpPr/>
      </dsp:nvSpPr>
      <dsp:spPr>
        <a:xfrm>
          <a:off x="3602471" y="90962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Manque d’HEA</a:t>
          </a:r>
          <a:endParaRPr lang="fr-FR" sz="2700" kern="1200" dirty="0"/>
        </a:p>
      </dsp:txBody>
      <dsp:txXfrm>
        <a:off x="3602471" y="90962"/>
        <a:ext cx="1437679" cy="1437679"/>
      </dsp:txXfrm>
    </dsp:sp>
    <dsp:sp modelId="{4E4A6EE9-1CFE-4CEA-8624-7DD71F87F21E}">
      <dsp:nvSpPr>
        <dsp:cNvPr id="0" name=""/>
        <dsp:cNvSpPr/>
      </dsp:nvSpPr>
      <dsp:spPr>
        <a:xfrm>
          <a:off x="1066954" y="-158"/>
          <a:ext cx="4064317" cy="4064317"/>
        </a:xfrm>
        <a:prstGeom prst="circularArrow">
          <a:avLst>
            <a:gd name="adj1" fmla="val 6898"/>
            <a:gd name="adj2" fmla="val 465012"/>
            <a:gd name="adj3" fmla="val 550847"/>
            <a:gd name="adj4" fmla="val 20584141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1D294-91E9-495C-B3D1-0C041FCD0817}">
      <dsp:nvSpPr>
        <dsp:cNvPr id="0" name=""/>
        <dsp:cNvSpPr/>
      </dsp:nvSpPr>
      <dsp:spPr>
        <a:xfrm>
          <a:off x="3380399" y="2535358"/>
          <a:ext cx="1881822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Pathologies : diarrhées, parasitoses</a:t>
          </a:r>
          <a:endParaRPr lang="fr-FR" sz="2700" kern="1200" dirty="0"/>
        </a:p>
      </dsp:txBody>
      <dsp:txXfrm>
        <a:off x="3380399" y="2535358"/>
        <a:ext cx="1881822" cy="1437679"/>
      </dsp:txXfrm>
    </dsp:sp>
    <dsp:sp modelId="{4E0BB3C9-E5E8-4B04-B453-4F32F262A95B}">
      <dsp:nvSpPr>
        <dsp:cNvPr id="0" name=""/>
        <dsp:cNvSpPr/>
      </dsp:nvSpPr>
      <dsp:spPr>
        <a:xfrm>
          <a:off x="1066954" y="-158"/>
          <a:ext cx="4064317" cy="4064317"/>
        </a:xfrm>
        <a:prstGeom prst="circularArrow">
          <a:avLst>
            <a:gd name="adj1" fmla="val 6898"/>
            <a:gd name="adj2" fmla="val 465012"/>
            <a:gd name="adj3" fmla="val 5291766"/>
            <a:gd name="adj4" fmla="val 4838044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620FC-430C-4392-9BCA-46A570B579C2}">
      <dsp:nvSpPr>
        <dsp:cNvPr id="0" name=""/>
        <dsp:cNvSpPr/>
      </dsp:nvSpPr>
      <dsp:spPr>
        <a:xfrm>
          <a:off x="833777" y="2535358"/>
          <a:ext cx="2086274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Malnutrition : chronique ou aigue</a:t>
          </a:r>
          <a:endParaRPr lang="fr-FR" sz="2700" kern="1200" dirty="0"/>
        </a:p>
      </dsp:txBody>
      <dsp:txXfrm>
        <a:off x="833777" y="2535358"/>
        <a:ext cx="2086274" cy="1437679"/>
      </dsp:txXfrm>
    </dsp:sp>
    <dsp:sp modelId="{AD575A4B-46D1-4249-B6DA-8D131554A6D9}">
      <dsp:nvSpPr>
        <dsp:cNvPr id="0" name=""/>
        <dsp:cNvSpPr/>
      </dsp:nvSpPr>
      <dsp:spPr>
        <a:xfrm>
          <a:off x="1066954" y="-158"/>
          <a:ext cx="4064317" cy="4064317"/>
        </a:xfrm>
        <a:prstGeom prst="circularArrow">
          <a:avLst>
            <a:gd name="adj1" fmla="val 6898"/>
            <a:gd name="adj2" fmla="val 465012"/>
            <a:gd name="adj3" fmla="val 11350847"/>
            <a:gd name="adj4" fmla="val 9784141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CF342-5E91-4F8D-9C51-4269A1A5A93C}">
      <dsp:nvSpPr>
        <dsp:cNvPr id="0" name=""/>
        <dsp:cNvSpPr/>
      </dsp:nvSpPr>
      <dsp:spPr>
        <a:xfrm>
          <a:off x="864098" y="90962"/>
          <a:ext cx="2025633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Hyper sensibilité aux infections</a:t>
          </a:r>
          <a:endParaRPr lang="fr-FR" sz="2700" kern="1200" dirty="0"/>
        </a:p>
      </dsp:txBody>
      <dsp:txXfrm>
        <a:off x="864098" y="90962"/>
        <a:ext cx="2025633" cy="1437679"/>
      </dsp:txXfrm>
    </dsp:sp>
    <dsp:sp modelId="{5F677986-FF3C-4BB0-9932-34308C0BAD06}">
      <dsp:nvSpPr>
        <dsp:cNvPr id="0" name=""/>
        <dsp:cNvSpPr/>
      </dsp:nvSpPr>
      <dsp:spPr>
        <a:xfrm>
          <a:off x="1066954" y="-158"/>
          <a:ext cx="4064317" cy="4064317"/>
        </a:xfrm>
        <a:prstGeom prst="circularArrow">
          <a:avLst>
            <a:gd name="adj1" fmla="val 6898"/>
            <a:gd name="adj2" fmla="val 465012"/>
            <a:gd name="adj3" fmla="val 16750847"/>
            <a:gd name="adj4" fmla="val 15782532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30CAB-C9DB-41E2-9B74-E37A999502D4}" type="datetimeFigureOut">
              <a:rPr lang="fr-FR" smtClean="0"/>
              <a:pPr/>
              <a:t>30/03/2016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8955"/>
            <a:ext cx="294614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911" y="9378955"/>
            <a:ext cx="2946144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78B67-C48F-4571-85D7-E6EBE6527D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70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70A7A0-8BE8-4102-AC67-89FB6038A320}" type="datetimeFigureOut">
              <a:rPr lang="fr-FR"/>
              <a:pPr>
                <a:defRPr/>
              </a:pPr>
              <a:t>30/03/2016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54" y="4690269"/>
            <a:ext cx="5437168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8955"/>
            <a:ext cx="294614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911" y="9378955"/>
            <a:ext cx="2946144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F1A040-B0F7-4FE1-A593-BAFDEB728B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86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Données</a:t>
            </a:r>
            <a:r>
              <a:rPr lang="fr-FR" baseline="0" dirty="0" smtClean="0"/>
              <a:t> de 2014 et taux croissant depuis (2015 supérieur à 2014)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1A040-B0F7-4FE1-A593-BAFDEB728B4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11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MC: subtile, pas</a:t>
            </a:r>
            <a:r>
              <a:rPr lang="fr-FR" baseline="0" dirty="0" smtClean="0"/>
              <a:t> visible à l’œil nu mais retard de croissance avec défenses immunitaires faibles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1A040-B0F7-4FE1-A593-BAFDEB728B4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57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1A040-B0F7-4FE1-A593-BAFDEB728B4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86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appemonde-rouge-pal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694" y="0"/>
            <a:ext cx="3500430" cy="1935197"/>
          </a:xfrm>
          <a:prstGeom prst="rect">
            <a:avLst/>
          </a:prstGeom>
        </p:spPr>
      </p:pic>
      <p:pic>
        <p:nvPicPr>
          <p:cNvPr id="5" name="Image 7" descr="logo_Gret_vFr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2387603"/>
            <a:ext cx="7429552" cy="1470025"/>
          </a:xfrm>
          <a:solidFill>
            <a:srgbClr val="AFB782">
              <a:alpha val="88000"/>
            </a:srgbClr>
          </a:solidFill>
        </p:spPr>
        <p:txBody>
          <a:bodyPr/>
          <a:lstStyle>
            <a:lvl1pPr>
              <a:defRPr b="1" baseline="0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24" y="4100514"/>
            <a:ext cx="7429552" cy="900122"/>
          </a:xfrm>
          <a:solidFill>
            <a:srgbClr val="C1AFB8">
              <a:alpha val="75000"/>
            </a:srgbClr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fr-FR" sz="2400" b="1" kern="1200" baseline="0" dirty="0" smtClean="0">
                <a:solidFill>
                  <a:srgbClr val="CF133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2" name="Image 11" descr="slogan-Gret-roug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034" y="6219849"/>
            <a:ext cx="8096250" cy="63817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572000" y="142852"/>
            <a:ext cx="4357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200" i="1" dirty="0" smtClean="0">
                <a:solidFill>
                  <a:schemeClr val="tx1"/>
                </a:solidFill>
                <a:latin typeface="Arial Narrow" pitchFamily="34" charset="0"/>
              </a:rPr>
              <a:t>Jeudi 31 mars - Ouagadougou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1426920"/>
          </a:xfrm>
          <a:solidFill>
            <a:srgbClr val="E6442E"/>
          </a:solidFill>
        </p:spPr>
        <p:txBody>
          <a:bodyPr lIns="36000" tIns="36000" rIns="36000" bIns="36000">
            <a:spAutoFit/>
          </a:bodyPr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571612"/>
            <a:ext cx="8429652" cy="5286388"/>
          </a:xfrm>
        </p:spPr>
        <p:txBody>
          <a:bodyPr/>
          <a:lstStyle>
            <a:lvl1pPr marL="0" indent="0">
              <a:buClr>
                <a:srgbClr val="CF1332"/>
              </a:buClr>
              <a:buFontTx/>
              <a:buNone/>
              <a:defRPr sz="32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6442E"/>
              </a:buClr>
              <a:buFont typeface="Arial" pitchFamily="34" charset="0"/>
              <a:buChar char="•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E6442E"/>
              </a:buClr>
              <a:buFont typeface="Arial" pitchFamily="34" charset="0"/>
              <a:buChar char="&gt;"/>
              <a:defRPr sz="1600" b="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B80A39"/>
              </a:buClr>
              <a:buFont typeface="Arial" pitchFamily="34" charset="0"/>
              <a:buChar char="&gt;"/>
              <a:defRPr sz="1200" b="1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0" y="1571615"/>
            <a:ext cx="571472" cy="357187"/>
          </a:xfrm>
        </p:spPr>
        <p:txBody>
          <a:bodyPr/>
          <a:lstStyle>
            <a:lvl1pPr>
              <a:defRPr sz="1400" b="1">
                <a:solidFill>
                  <a:srgbClr val="E6442E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 rot="5400000">
            <a:off x="393683" y="1749425"/>
            <a:ext cx="357166" cy="1588"/>
          </a:xfrm>
          <a:prstGeom prst="line">
            <a:avLst/>
          </a:prstGeom>
          <a:ln w="25400" cmpd="sng">
            <a:solidFill>
              <a:srgbClr val="C1AF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14348" y="6500834"/>
            <a:ext cx="8215370" cy="292079"/>
          </a:xfrm>
        </p:spPr>
        <p:txBody>
          <a:bodyPr/>
          <a:lstStyle>
            <a:lvl1pPr>
              <a:defRPr i="1">
                <a:solidFill>
                  <a:srgbClr val="B80A3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Pied de page</a:t>
            </a:r>
            <a:endParaRPr lang="fr-FR" dirty="0"/>
          </a:p>
        </p:txBody>
      </p:sp>
      <p:pic>
        <p:nvPicPr>
          <p:cNvPr id="9" name="Image 8" descr="frise_photos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75155"/>
            <a:ext cx="734314" cy="4982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800" b="0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6442E"/>
              </a:buClr>
              <a:buFont typeface="Arial" pitchFamily="34" charset="0"/>
              <a:buChar char="•"/>
              <a:defRPr sz="2400"/>
            </a:lvl2pPr>
            <a:lvl3pPr>
              <a:buClr>
                <a:srgbClr val="E6442E"/>
              </a:buClr>
              <a:buFont typeface="Calibri" pitchFamily="34" charset="0"/>
              <a:buChar char="&gt;"/>
              <a:defRPr sz="1600" i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6442E"/>
              </a:buClr>
              <a:buFont typeface="Calibri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rgbClr val="E6442E"/>
              </a:buClr>
              <a:buFont typeface="Calibri" pitchFamily="34" charset="0"/>
              <a:buChar char="&gt;"/>
              <a:defRPr sz="1600" i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14348" y="6500834"/>
            <a:ext cx="8215370" cy="292079"/>
          </a:xfrm>
        </p:spPr>
        <p:txBody>
          <a:bodyPr/>
          <a:lstStyle>
            <a:lvl1pPr>
              <a:defRPr i="1">
                <a:solidFill>
                  <a:srgbClr val="B80A3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Pied de page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 bwMode="auto">
          <a:xfrm>
            <a:off x="714348" y="0"/>
            <a:ext cx="8429652" cy="1426920"/>
          </a:xfrm>
          <a:prstGeom prst="rect">
            <a:avLst/>
          </a:prstGeom>
          <a:solidFill>
            <a:srgbClr val="E6442E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Cliquez pour modifier le style du titre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 userDrawn="1"/>
        </p:nvCxnSpPr>
        <p:spPr>
          <a:xfrm rot="5400000">
            <a:off x="393683" y="1749425"/>
            <a:ext cx="357166" cy="1588"/>
          </a:xfrm>
          <a:prstGeom prst="line">
            <a:avLst/>
          </a:prstGeom>
          <a:ln w="25400" cmpd="sng">
            <a:solidFill>
              <a:srgbClr val="C1AF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0" y="1571615"/>
            <a:ext cx="571472" cy="357187"/>
          </a:xfrm>
        </p:spPr>
        <p:txBody>
          <a:bodyPr/>
          <a:lstStyle>
            <a:lvl1pPr>
              <a:defRPr sz="1400" b="1">
                <a:solidFill>
                  <a:srgbClr val="E6442E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1" name="Image 10" descr="frise_photos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75155"/>
            <a:ext cx="734314" cy="4982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800" b="0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6442E"/>
              </a:buClr>
              <a:buFont typeface="Arial" pitchFamily="34" charset="0"/>
              <a:buChar char="•"/>
              <a:defRPr sz="2400"/>
            </a:lvl2pPr>
            <a:lvl3pPr>
              <a:buClr>
                <a:srgbClr val="E6442E"/>
              </a:buClr>
              <a:buFont typeface="Calibri" pitchFamily="34" charset="0"/>
              <a:buChar char="&gt;"/>
              <a:defRPr sz="1600" i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905348" y="1600200"/>
            <a:ext cx="4038600" cy="4525963"/>
          </a:xfrm>
          <a:solidFill>
            <a:srgbClr val="C1AFB8"/>
          </a:solidFill>
          <a:ln w="25400" cmpd="sng">
            <a:solidFill>
              <a:srgbClr val="B80A39"/>
            </a:solidFill>
            <a:prstDash val="sysDot"/>
          </a:ln>
        </p:spPr>
        <p:txBody>
          <a:bodyPr lIns="180000" tIns="108000" rIns="180000" bIns="108000"/>
          <a:lstStyle>
            <a:lvl1pPr marL="0" indent="0" algn="ctr">
              <a:buFontTx/>
              <a:buNone/>
              <a:defRPr sz="2000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6442E"/>
              </a:buClr>
              <a:buFont typeface="Calibri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230400" indent="-230400">
              <a:buClr>
                <a:srgbClr val="E6442E"/>
              </a:buClr>
              <a:buFont typeface="Calibri" pitchFamily="34" charset="0"/>
              <a:buChar char="&gt;"/>
              <a:defRPr sz="1600" i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 encadré</a:t>
            </a:r>
          </a:p>
          <a:p>
            <a:pPr lvl="2"/>
            <a:r>
              <a:rPr lang="fr-FR" dirty="0" smtClean="0"/>
              <a:t>Tiret encadré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14348" y="6500834"/>
            <a:ext cx="8215370" cy="292079"/>
          </a:xfrm>
        </p:spPr>
        <p:txBody>
          <a:bodyPr/>
          <a:lstStyle>
            <a:lvl1pPr>
              <a:defRPr i="1">
                <a:solidFill>
                  <a:srgbClr val="B80A3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Pied de page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 bwMode="auto">
          <a:xfrm>
            <a:off x="714348" y="0"/>
            <a:ext cx="8429652" cy="1426920"/>
          </a:xfrm>
          <a:prstGeom prst="rect">
            <a:avLst/>
          </a:prstGeom>
          <a:solidFill>
            <a:srgbClr val="E6442E"/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Cliquez pour modifier le style du titre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 userDrawn="1"/>
        </p:nvCxnSpPr>
        <p:spPr>
          <a:xfrm rot="5400000">
            <a:off x="393683" y="1749425"/>
            <a:ext cx="357166" cy="1588"/>
          </a:xfrm>
          <a:prstGeom prst="line">
            <a:avLst/>
          </a:prstGeom>
          <a:ln w="25400" cmpd="sng">
            <a:solidFill>
              <a:srgbClr val="C1AF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0" y="1571615"/>
            <a:ext cx="571472" cy="357187"/>
          </a:xfrm>
        </p:spPr>
        <p:txBody>
          <a:bodyPr/>
          <a:lstStyle>
            <a:lvl1pPr>
              <a:defRPr sz="1400" b="1">
                <a:solidFill>
                  <a:srgbClr val="E6442E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1" name="Image 10" descr="frise_photos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75155"/>
            <a:ext cx="734314" cy="4982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mappemonde-rouge-pal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58" y="0"/>
            <a:ext cx="3500430" cy="1935197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3000364" y="2387603"/>
            <a:ext cx="5286412" cy="1470025"/>
          </a:xfrm>
          <a:solidFill>
            <a:srgbClr val="AFB782">
              <a:alpha val="88000"/>
            </a:srgbClr>
          </a:solidFill>
        </p:spPr>
        <p:txBody>
          <a:bodyPr/>
          <a:lstStyle>
            <a:lvl1pPr>
              <a:defRPr sz="3400" b="1" baseline="0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3000364" y="4100514"/>
            <a:ext cx="5286412" cy="900122"/>
          </a:xfrm>
          <a:solidFill>
            <a:srgbClr val="C1AFB8">
              <a:alpha val="75000"/>
            </a:srgbClr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fr-FR" sz="1400" b="1" kern="1200" baseline="0" dirty="0" smtClean="0">
                <a:solidFill>
                  <a:srgbClr val="CF133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142852"/>
            <a:ext cx="4357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200" i="1" dirty="0" smtClean="0">
                <a:solidFill>
                  <a:schemeClr val="tx1"/>
                </a:solidFill>
                <a:latin typeface="Arial Narrow" pitchFamily="34" charset="0"/>
              </a:rPr>
              <a:t>Date - Lieu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appemonde-rouge-pal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58" y="0"/>
            <a:ext cx="3500430" cy="19351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286256"/>
            <a:ext cx="5486400" cy="1214446"/>
          </a:xfrm>
        </p:spPr>
        <p:txBody>
          <a:bodyPr anchor="b"/>
          <a:lstStyle>
            <a:lvl1pPr algn="l">
              <a:defRPr sz="3400" b="1">
                <a:solidFill>
                  <a:srgbClr val="B80A3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306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85918" y="5715016"/>
            <a:ext cx="5486400" cy="804862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B80A39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2000" y="142852"/>
            <a:ext cx="4357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200" i="1" dirty="0" smtClean="0">
                <a:solidFill>
                  <a:schemeClr val="tx1"/>
                </a:solidFill>
                <a:latin typeface="Arial Narrow" pitchFamily="34" charset="0"/>
              </a:rPr>
              <a:t>Date - Lieu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19898-56B9-4D8A-940F-9EFC7A960D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06" r:id="rId3"/>
    <p:sldLayoutId id="2147483716" r:id="rId4"/>
    <p:sldLayoutId id="2147483705" r:id="rId5"/>
    <p:sldLayoutId id="2147483711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857224" y="2387600"/>
            <a:ext cx="7675216" cy="1470025"/>
          </a:xfrm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« WASH in </a:t>
            </a:r>
            <a:r>
              <a:rPr lang="fr-FR" dirty="0" err="1" smtClean="0">
                <a:latin typeface="Arial" charset="0"/>
                <a:cs typeface="Arial" charset="0"/>
              </a:rPr>
              <a:t>Nut</a:t>
            </a:r>
            <a:r>
              <a:rPr lang="fr-FR" dirty="0" smtClean="0">
                <a:latin typeface="Arial" charset="0"/>
                <a:cs typeface="Arial" charset="0"/>
              </a:rPr>
              <a:t> </a:t>
            </a:r>
            <a:r>
              <a:rPr lang="fr-FR" dirty="0">
                <a:latin typeface="Arial" charset="0"/>
                <a:cs typeface="Arial" charset="0"/>
              </a:rPr>
              <a:t>»</a:t>
            </a:r>
            <a:br>
              <a:rPr lang="fr-FR" dirty="0">
                <a:latin typeface="Arial" charset="0"/>
                <a:cs typeface="Arial" charset="0"/>
              </a:rPr>
            </a:br>
            <a:r>
              <a:rPr lang="fr-FR" sz="2400" dirty="0">
                <a:latin typeface="Arial" charset="0"/>
                <a:cs typeface="Arial" charset="0"/>
              </a:rPr>
              <a:t>Intégrer WASH et Nutrition, pourquoi et comment ? </a:t>
            </a:r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4100513"/>
            <a:ext cx="7675190" cy="90011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Estelle JURE - Nutritionniste </a:t>
            </a:r>
          </a:p>
          <a:p>
            <a:pPr>
              <a:defRPr/>
            </a:pPr>
            <a:r>
              <a:rPr lang="fr-FR" dirty="0" smtClean="0"/>
              <a:t>Intervention au Réseau Projection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61555"/>
            <a:ext cx="8429652" cy="1303809"/>
          </a:xfrm>
        </p:spPr>
        <p:txBody>
          <a:bodyPr/>
          <a:lstStyle/>
          <a:p>
            <a:r>
              <a:rPr lang="fr-FR" sz="4000" dirty="0" smtClean="0"/>
              <a:t>Pathologies liées à l’EHA ayant un fort impact sur l’état nutritionnel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2"/>
                </a:solidFill>
              </a:rPr>
              <a:t>Diarrhées : </a:t>
            </a:r>
            <a:r>
              <a:rPr lang="fr-FR" dirty="0" smtClean="0">
                <a:solidFill>
                  <a:schemeClr val="tx1"/>
                </a:solidFill>
              </a:rPr>
              <a:t>très souvent d’origine fécales 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forte déshydratation  malnutrition très rapide chez les enfants de moins de 5 ans</a:t>
            </a:r>
            <a:endParaRPr lang="fr-FR" dirty="0">
              <a:solidFill>
                <a:schemeClr val="tx1"/>
              </a:solidFill>
            </a:endParaRPr>
          </a:p>
          <a:p>
            <a:endParaRPr lang="fr-FR" sz="1800" dirty="0" smtClean="0"/>
          </a:p>
          <a:p>
            <a:r>
              <a:rPr lang="fr-FR" b="1" dirty="0">
                <a:solidFill>
                  <a:schemeClr val="accent2"/>
                </a:solidFill>
              </a:rPr>
              <a:t>Entéropathies </a:t>
            </a:r>
            <a:r>
              <a:rPr lang="fr-FR" b="1" dirty="0" smtClean="0">
                <a:solidFill>
                  <a:schemeClr val="accent2"/>
                </a:solidFill>
              </a:rPr>
              <a:t>environnementales : </a:t>
            </a:r>
            <a:r>
              <a:rPr lang="fr-FR" dirty="0" smtClean="0">
                <a:solidFill>
                  <a:schemeClr val="tx1"/>
                </a:solidFill>
              </a:rPr>
              <a:t>par ingestion de selles animales (invasion à </a:t>
            </a:r>
            <a:r>
              <a:rPr lang="fr-FR" dirty="0" err="1" smtClean="0">
                <a:solidFill>
                  <a:schemeClr val="tx1"/>
                </a:solidFill>
              </a:rPr>
              <a:t>E.coli</a:t>
            </a:r>
            <a:r>
              <a:rPr lang="fr-FR" dirty="0" smtClean="0">
                <a:solidFill>
                  <a:schemeClr val="tx1"/>
                </a:solidFill>
              </a:rPr>
              <a:t>) 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diarrhées chroniques ou aigues voire sanguinolentes</a:t>
            </a:r>
            <a:endParaRPr lang="fr-FR" b="1" dirty="0">
              <a:solidFill>
                <a:schemeClr val="accent2"/>
              </a:solidFill>
            </a:endParaRPr>
          </a:p>
          <a:p>
            <a:endParaRPr lang="fr-FR" sz="1800" dirty="0" smtClean="0"/>
          </a:p>
          <a:p>
            <a:r>
              <a:rPr lang="fr-FR" b="1" dirty="0" smtClean="0">
                <a:solidFill>
                  <a:schemeClr val="accent2"/>
                </a:solidFill>
              </a:rPr>
              <a:t>Parasitoses : </a:t>
            </a:r>
            <a:r>
              <a:rPr lang="fr-FR" dirty="0">
                <a:solidFill>
                  <a:schemeClr val="tx1"/>
                </a:solidFill>
              </a:rPr>
              <a:t>limitent </a:t>
            </a:r>
            <a:r>
              <a:rPr lang="fr-FR" dirty="0" smtClean="0">
                <a:solidFill>
                  <a:schemeClr val="tx1"/>
                </a:solidFill>
              </a:rPr>
              <a:t>l’absorption des </a:t>
            </a:r>
            <a:r>
              <a:rPr lang="fr-FR" dirty="0" err="1" smtClean="0">
                <a:solidFill>
                  <a:schemeClr val="tx1"/>
                </a:solidFill>
              </a:rPr>
              <a:t>micro-nutriments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1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1426920"/>
          </a:xfrm>
        </p:spPr>
        <p:txBody>
          <a:bodyPr/>
          <a:lstStyle/>
          <a:p>
            <a:r>
              <a:rPr lang="fr-FR" dirty="0" smtClean="0"/>
              <a:t>Extrait de la boîte à images Nutrition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r="4824"/>
          <a:stretch/>
        </p:blipFill>
        <p:spPr>
          <a:xfrm rot="10800000">
            <a:off x="1115614" y="4309225"/>
            <a:ext cx="3024336" cy="215957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r="3638"/>
          <a:stretch/>
        </p:blipFill>
        <p:spPr>
          <a:xfrm rot="10800000">
            <a:off x="5313878" y="1517699"/>
            <a:ext cx="3285789" cy="21689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r="3605"/>
          <a:stretch/>
        </p:blipFill>
        <p:spPr>
          <a:xfrm rot="10800000">
            <a:off x="5287299" y="4221090"/>
            <a:ext cx="3312368" cy="22477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r="6449"/>
          <a:stretch/>
        </p:blipFill>
        <p:spPr>
          <a:xfrm rot="10800000">
            <a:off x="1060152" y="1517699"/>
            <a:ext cx="3102787" cy="21198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60152" y="3670086"/>
            <a:ext cx="307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1 - Hygiène de l’eau et des aliments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04048" y="3680314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3 - Hygiène corporelle et vestimentaire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060151" y="6439626"/>
            <a:ext cx="307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 - Hygiène des mains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04048" y="6488668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 - Hygiène du cadre de vie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1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1426920"/>
          </a:xfrm>
        </p:spPr>
        <p:txBody>
          <a:bodyPr/>
          <a:lstStyle/>
          <a:p>
            <a:r>
              <a:rPr lang="fr-FR" dirty="0" smtClean="0"/>
              <a:t>Interventions WASH clés pour réduire le retard de croissance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Assainissement amélioré : utilisation de toilettes et </a:t>
            </a:r>
            <a:r>
              <a:rPr lang="fr-FR" dirty="0" smtClean="0">
                <a:solidFill>
                  <a:schemeClr val="tx1"/>
                </a:solidFill>
              </a:rPr>
              <a:t>latrines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Lavage des mains au savon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Arrivée d’eau à la maison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Evacuation hygiénique des selles des enfants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Sources d’eau améliorées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3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338554"/>
            <a:ext cx="8429652" cy="749812"/>
          </a:xfrm>
        </p:spPr>
        <p:txBody>
          <a:bodyPr/>
          <a:lstStyle/>
          <a:p>
            <a:r>
              <a:rPr lang="fr-FR" dirty="0" smtClean="0"/>
              <a:t>Expériences WASH in </a:t>
            </a:r>
            <a:r>
              <a:rPr lang="fr-FR" dirty="0" err="1" smtClean="0"/>
              <a:t>Nut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122046"/>
            <a:ext cx="8429652" cy="573595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Point d’approvisionnement </a:t>
            </a:r>
            <a:r>
              <a:rPr lang="fr-FR" sz="2400" dirty="0"/>
              <a:t>d</a:t>
            </a:r>
            <a:r>
              <a:rPr lang="fr-FR" sz="2400" dirty="0" smtClean="0"/>
              <a:t>’eau améliorée à moins de 30min du domicile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/>
              <a:t>(accompagnée de promotion du </a:t>
            </a:r>
            <a:r>
              <a:rPr lang="fr-FR" sz="2400" dirty="0"/>
              <a:t>transport </a:t>
            </a:r>
            <a:r>
              <a:rPr lang="fr-FR" sz="2400" dirty="0" smtClean="0"/>
              <a:t>et du stockage de l’eau à domicile) </a:t>
            </a:r>
          </a:p>
          <a:p>
            <a:r>
              <a:rPr lang="fr-FR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	 réduit de 17% l’incidence de la diarrhée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ym typeface="Wingdings" panose="05000000000000000000" pitchFamily="2" charset="2"/>
              </a:rPr>
              <a:t>Lavage des mains aux points de contact critiques </a:t>
            </a:r>
          </a:p>
          <a:p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réduit de 48% l’incidence de la diarrhée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ym typeface="Wingdings" panose="05000000000000000000" pitchFamily="2" charset="2"/>
              </a:rPr>
              <a:t>Utilisation d’installations d’assainissement améliorées </a:t>
            </a:r>
          </a:p>
          <a:p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réduit de 36% l’incidence de la diarrhée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/>
              <a:t>Raccordement d’eau canalisée dans la cour </a:t>
            </a:r>
          </a:p>
          <a:p>
            <a:r>
              <a:rPr lang="fr-FR" sz="24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réduit de 63% l’incidence de la diarrhée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98" y="2636912"/>
            <a:ext cx="1199402" cy="1799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4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14" name="Ovale 4"/>
          <p:cNvSpPr/>
          <p:nvPr/>
        </p:nvSpPr>
        <p:spPr>
          <a:xfrm>
            <a:off x="4654750" y="1291990"/>
            <a:ext cx="3399432" cy="22860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n-US" sz="2800" dirty="0" smtClean="0">
              <a:solidFill>
                <a:srgbClr val="0066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6600"/>
                </a:solidFill>
              </a:rPr>
              <a:t>Santé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15" name="Ovale 7"/>
          <p:cNvSpPr/>
          <p:nvPr/>
        </p:nvSpPr>
        <p:spPr>
          <a:xfrm>
            <a:off x="6019800" y="2971800"/>
            <a:ext cx="3124200" cy="2302936"/>
          </a:xfrm>
          <a:prstGeom prst="ellipse">
            <a:avLst/>
          </a:prstGeom>
          <a:gradFill flip="none" rotWithShape="1">
            <a:gsLst>
              <a:gs pos="1800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fr-FR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     Protection</a:t>
            </a:r>
            <a:b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         sociale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4089463" y="3621719"/>
            <a:ext cx="1930337" cy="8925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2600" b="1" dirty="0" smtClean="0"/>
              <a:t>Retard de</a:t>
            </a:r>
            <a:br>
              <a:rPr lang="fr-FR" sz="2600" b="1" dirty="0" smtClean="0"/>
            </a:br>
            <a:r>
              <a:rPr lang="fr-FR" sz="2600" b="1" dirty="0" smtClean="0"/>
              <a:t>croissance</a:t>
            </a:r>
            <a:endParaRPr lang="fr-FR" sz="2600" b="1" dirty="0"/>
          </a:p>
        </p:txBody>
      </p:sp>
      <p:sp>
        <p:nvSpPr>
          <p:cNvPr id="17" name="Ovale 5"/>
          <p:cNvSpPr/>
          <p:nvPr/>
        </p:nvSpPr>
        <p:spPr>
          <a:xfrm>
            <a:off x="2164633" y="1219200"/>
            <a:ext cx="3436674" cy="2438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Education</a:t>
            </a:r>
            <a:endParaRPr lang="en-US" sz="2200" dirty="0" smtClean="0">
              <a:solidFill>
                <a:srgbClr val="C00000"/>
              </a:solidFill>
            </a:endParaRPr>
          </a:p>
        </p:txBody>
      </p:sp>
      <p:sp>
        <p:nvSpPr>
          <p:cNvPr id="18" name="Ovale 5"/>
          <p:cNvSpPr/>
          <p:nvPr/>
        </p:nvSpPr>
        <p:spPr>
          <a:xfrm>
            <a:off x="756876" y="2590800"/>
            <a:ext cx="3436674" cy="2438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 smtClean="0">
              <a:solidFill>
                <a:srgbClr val="C00000"/>
              </a:solidFill>
            </a:endParaRPr>
          </a:p>
          <a:p>
            <a:pPr algn="ctr"/>
            <a:r>
              <a:rPr lang="fr-FR" sz="2200" dirty="0" smtClean="0">
                <a:solidFill>
                  <a:srgbClr val="C00000"/>
                </a:solidFill>
              </a:rPr>
              <a:t>Eau, Hygiène et Assainissement</a:t>
            </a:r>
            <a:endParaRPr lang="en-US" sz="2200" dirty="0" smtClean="0">
              <a:solidFill>
                <a:srgbClr val="C00000"/>
              </a:solidFill>
            </a:endParaRPr>
          </a:p>
        </p:txBody>
      </p:sp>
      <p:sp>
        <p:nvSpPr>
          <p:cNvPr id="19" name="Ovale 6"/>
          <p:cNvSpPr/>
          <p:nvPr/>
        </p:nvSpPr>
        <p:spPr>
          <a:xfrm>
            <a:off x="1726745" y="4343400"/>
            <a:ext cx="3531055" cy="2477871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Nutrition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Ovale 7"/>
          <p:cNvSpPr/>
          <p:nvPr/>
        </p:nvSpPr>
        <p:spPr>
          <a:xfrm>
            <a:off x="4724400" y="4419600"/>
            <a:ext cx="3393744" cy="2420192"/>
          </a:xfrm>
          <a:prstGeom prst="ellipse">
            <a:avLst/>
          </a:prstGeom>
          <a:gradFill flip="none" rotWithShape="1">
            <a:gsLst>
              <a:gs pos="8000">
                <a:schemeClr val="bg2">
                  <a:lumMod val="75000"/>
                </a:schemeClr>
              </a:gs>
              <a:gs pos="53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Agriculture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7686" y="1420372"/>
            <a:ext cx="1105714" cy="789428"/>
          </a:xfrm>
          <a:prstGeom prst="rect">
            <a:avLst/>
          </a:prstGeom>
        </p:spPr>
      </p:pic>
      <p:pic>
        <p:nvPicPr>
          <p:cNvPr id="22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4942" y="4654489"/>
            <a:ext cx="1752381" cy="1167524"/>
          </a:xfrm>
          <a:prstGeom prst="rect">
            <a:avLst/>
          </a:prstGeom>
        </p:spPr>
      </p:pic>
      <p:pic>
        <p:nvPicPr>
          <p:cNvPr id="23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245" y="3146314"/>
            <a:ext cx="1024000" cy="694000"/>
          </a:xfrm>
          <a:prstGeom prst="rect">
            <a:avLst/>
          </a:prstGeom>
        </p:spPr>
      </p:pic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31" y="4770928"/>
            <a:ext cx="1700450" cy="115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743201"/>
            <a:ext cx="1208667" cy="905333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70" y="1480749"/>
            <a:ext cx="1224732" cy="94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71472" y="93779"/>
            <a:ext cx="8519935" cy="1497764"/>
          </a:xfrm>
          <a:prstGeom prst="rect">
            <a:avLst/>
          </a:prstGeom>
          <a:solidFill>
            <a:srgbClr val="FFCC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0099FF"/>
              </a:buClr>
              <a:buSzPct val="75000"/>
              <a:buFont typeface="Wingdings" pitchFamily="2" charset="2"/>
              <a:buNone/>
            </a:pPr>
            <a:r>
              <a:rPr lang="fr-FR" sz="2800" b="1" dirty="0">
                <a:latin typeface="+mn-lt"/>
              </a:rPr>
              <a:t>La nutrition ne peut à elle </a:t>
            </a:r>
            <a:r>
              <a:rPr lang="fr-FR" sz="2800" b="1" dirty="0" smtClean="0">
                <a:latin typeface="+mn-lt"/>
              </a:rPr>
              <a:t>seule répondre </a:t>
            </a:r>
            <a:r>
              <a:rPr lang="fr-FR" sz="2800" b="1" dirty="0">
                <a:latin typeface="+mn-lt"/>
              </a:rPr>
              <a:t>aux défis du retard de croissance </a:t>
            </a:r>
            <a:r>
              <a:rPr lang="fr-FR" sz="2800" b="1" dirty="0" smtClean="0">
                <a:latin typeface="+mn-lt"/>
              </a:rPr>
              <a:t>:</a:t>
            </a:r>
            <a:br>
              <a:rPr lang="fr-FR" sz="2800" b="1" dirty="0" smtClean="0">
                <a:latin typeface="+mn-lt"/>
              </a:rPr>
            </a:br>
            <a:r>
              <a:rPr lang="fr-FR" sz="2800" b="1" dirty="0" smtClean="0">
                <a:latin typeface="+mn-lt"/>
              </a:rPr>
              <a:t>une </a:t>
            </a:r>
            <a:r>
              <a:rPr lang="fr-FR" sz="2800" b="1" dirty="0">
                <a:latin typeface="+mn-lt"/>
              </a:rPr>
              <a:t>réponse multisectorielle est nécessaire et cruciale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37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0364" y="2492896"/>
            <a:ext cx="5286412" cy="1470025"/>
          </a:xfrm>
        </p:spPr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000" dirty="0" smtClean="0"/>
              <a:t>La malnutrition au Burkina </a:t>
            </a:r>
            <a:r>
              <a:rPr lang="fr-FR" sz="2000" dirty="0"/>
              <a:t>F</a:t>
            </a:r>
            <a:r>
              <a:rPr lang="fr-FR" sz="2000" dirty="0" smtClean="0"/>
              <a:t>aso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383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338554"/>
            <a:ext cx="8429652" cy="749812"/>
          </a:xfrm>
        </p:spPr>
        <p:txBody>
          <a:bodyPr/>
          <a:lstStyle/>
          <a:p>
            <a:r>
              <a:rPr lang="fr-FR" dirty="0" smtClean="0"/>
              <a:t>Quelques chiffres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Près d’1 enfant sur 3 atteint de malnutrition chronique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La malnutrition est à l’origine de 45% des décès des enfants de moins de 5 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50 % des cas de malnutrition sont associés à des infections; à des conditions d’hygiène insuffisantes ou à l’insalubrité de l’eau et à l’inexistence de l’assainissement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4348" y="338554"/>
            <a:ext cx="8429652" cy="749812"/>
          </a:xfrm>
        </p:spPr>
        <p:txBody>
          <a:bodyPr/>
          <a:lstStyle/>
          <a:p>
            <a:r>
              <a:rPr lang="fr-FR" dirty="0" smtClean="0"/>
              <a:t>Types de malnutrition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4348" y="1412776"/>
            <a:ext cx="7962108" cy="5286388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2"/>
                </a:solidFill>
              </a:rPr>
              <a:t>Malnutrition par carences en </a:t>
            </a:r>
            <a:r>
              <a:rPr lang="fr-FR" sz="2800" b="1" dirty="0" err="1" smtClean="0">
                <a:solidFill>
                  <a:schemeClr val="accent2"/>
                </a:solidFill>
              </a:rPr>
              <a:t>micro-nutriments</a:t>
            </a:r>
            <a:r>
              <a:rPr lang="fr-FR" sz="2800" b="1" dirty="0" smtClean="0">
                <a:solidFill>
                  <a:schemeClr val="accent2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(Fer, Iode, Zinc, Vitamine A)</a:t>
            </a: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r>
              <a:rPr lang="fr-FR" sz="2800" b="1" dirty="0" smtClean="0">
                <a:solidFill>
                  <a:schemeClr val="accent2"/>
                </a:solidFill>
              </a:rPr>
              <a:t>Malnutrition chronique (= retard de croissance) : </a:t>
            </a:r>
            <a:r>
              <a:rPr lang="fr-FR" sz="2800" dirty="0" smtClean="0">
                <a:solidFill>
                  <a:schemeClr val="tx1"/>
                </a:solidFill>
              </a:rPr>
              <a:t>rapport taille/âge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« il est petit pour son âge » </a:t>
            </a:r>
          </a:p>
          <a:p>
            <a:r>
              <a:rPr lang="fr-F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défenses immunitaires affaiblies</a:t>
            </a:r>
          </a:p>
          <a:p>
            <a:endParaRPr lang="fr-FR" sz="1800" b="1" dirty="0" smtClean="0">
              <a:solidFill>
                <a:schemeClr val="tx1"/>
              </a:solidFill>
            </a:endParaRPr>
          </a:p>
          <a:p>
            <a:r>
              <a:rPr lang="fr-FR" sz="2800" b="1" dirty="0" smtClean="0">
                <a:solidFill>
                  <a:schemeClr val="accent2"/>
                </a:solidFill>
              </a:rPr>
              <a:t>Malnutrition aigue : </a:t>
            </a:r>
            <a:r>
              <a:rPr lang="fr-FR" sz="2800" dirty="0" smtClean="0">
                <a:solidFill>
                  <a:schemeClr val="tx1"/>
                </a:solidFill>
              </a:rPr>
              <a:t>rapport poids/taille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« il est trop maigre »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On distingue MAM et MAS </a:t>
            </a:r>
            <a:r>
              <a:rPr lang="fr-FR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fort risque de mortalité</a:t>
            </a:r>
            <a:endParaRPr lang="fr-FR" sz="28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4" descr="FI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76872"/>
            <a:ext cx="1649720" cy="304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44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338554"/>
            <a:ext cx="8429652" cy="749812"/>
          </a:xfrm>
        </p:spPr>
        <p:txBody>
          <a:bodyPr/>
          <a:lstStyle/>
          <a:p>
            <a:r>
              <a:rPr lang="fr-FR" dirty="0" smtClean="0"/>
              <a:t>Taux de prévalence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441212"/>
              </p:ext>
            </p:extLst>
          </p:nvPr>
        </p:nvGraphicFramePr>
        <p:xfrm>
          <a:off x="714375" y="1268760"/>
          <a:ext cx="8429625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1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1426920"/>
          </a:xfrm>
        </p:spPr>
        <p:txBody>
          <a:bodyPr/>
          <a:lstStyle/>
          <a:p>
            <a:r>
              <a:rPr lang="fr-FR" dirty="0" smtClean="0"/>
              <a:t>Conséquences de la malnutrition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700808"/>
            <a:ext cx="8411719" cy="49404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La mortalité infanto-juvénile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Le développement de l’enfant (intellectuel, cognitif et pubertaire)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Une taille adulte plus petite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Risque de mourir de maladies infectieuses multiplié par 1,4 à 1,6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Grossesses et accouchements difficiles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La santé à l’âge adulte (HTA, diabète, cancers, obésité)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2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Lien entre EHA et Nutrition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Quels ponts entre WASH in </a:t>
            </a:r>
            <a:r>
              <a:rPr lang="fr-FR" dirty="0" err="1" smtClean="0"/>
              <a:t>Nut</a:t>
            </a:r>
            <a:r>
              <a:rPr lang="fr-FR" dirty="0" smtClean="0"/>
              <a:t> 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1571625"/>
            <a:ext cx="571500" cy="357188"/>
          </a:xfrm>
        </p:spPr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2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1426920"/>
          </a:xfrm>
        </p:spPr>
        <p:txBody>
          <a:bodyPr/>
          <a:lstStyle/>
          <a:p>
            <a:r>
              <a:rPr lang="fr-FR" dirty="0" smtClean="0"/>
              <a:t>Facteurs déterminants de la malnutrition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441145" y="1700808"/>
            <a:ext cx="8702855" cy="4716060"/>
            <a:chOff x="214282" y="1544624"/>
            <a:chExt cx="8572560" cy="4284012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14282" y="3695077"/>
              <a:ext cx="2084125" cy="80549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400" i="1" dirty="0" smtClean="0">
                  <a:solidFill>
                    <a:schemeClr val="bg1"/>
                  </a:solidFill>
                  <a:latin typeface="+mj-lt"/>
                </a:rPr>
                <a:t>Causes sous-jacentes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fr-FR" sz="1400" i="1" dirty="0" smtClean="0">
                  <a:solidFill>
                    <a:schemeClr val="bg1"/>
                  </a:solidFill>
                  <a:latin typeface="+mj-lt"/>
                </a:rPr>
                <a:t>Niveau ménage</a:t>
              </a:r>
              <a:endParaRPr lang="fr-FR" sz="1400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028408" y="2651925"/>
              <a:ext cx="2008949" cy="566202"/>
            </a:xfrm>
            <a:prstGeom prst="rect">
              <a:avLst/>
            </a:prstGeom>
            <a:solidFill>
              <a:srgbClr val="EFE0BE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fr-FR" sz="1400" dirty="0" smtClean="0">
                  <a:latin typeface="+mj-lt"/>
                  <a:ea typeface="Arial" charset="0"/>
                </a:rPr>
                <a:t>Apports alimentaires insuffisants</a:t>
              </a:r>
              <a:endParaRPr lang="fr-FR" sz="1400" dirty="0">
                <a:latin typeface="+mj-lt"/>
                <a:ea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077733" y="2651228"/>
              <a:ext cx="1662157" cy="567597"/>
            </a:xfrm>
            <a:prstGeom prst="rect">
              <a:avLst/>
            </a:prstGeom>
            <a:solidFill>
              <a:srgbClr val="EFE0BE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fr-FR" sz="1400" dirty="0" smtClean="0">
                  <a:latin typeface="+mj-lt"/>
                  <a:ea typeface="Arial" charset="0"/>
                </a:rPr>
                <a:t>Maladies</a:t>
              </a:r>
              <a:endParaRPr lang="fr-FR" sz="1400" dirty="0">
                <a:latin typeface="+mj-lt"/>
                <a:ea typeface="Arial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14282" y="2658898"/>
              <a:ext cx="2084125" cy="594094"/>
            </a:xfrm>
            <a:prstGeom prst="rect">
              <a:avLst/>
            </a:prstGeom>
            <a:solidFill>
              <a:srgbClr val="EFE0BE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400" i="1" dirty="0" smtClean="0">
                  <a:solidFill>
                    <a:srgbClr val="000000"/>
                  </a:solidFill>
                  <a:latin typeface="+mj-lt"/>
                </a:rPr>
                <a:t>Causes immédiates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fr-FR" sz="1400" i="1" dirty="0" smtClean="0">
                  <a:solidFill>
                    <a:srgbClr val="000000"/>
                  </a:solidFill>
                  <a:latin typeface="+mj-lt"/>
                </a:rPr>
                <a:t>Niveau individuel</a:t>
              </a:r>
              <a:endParaRPr lang="fr-FR" sz="1400" i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14282" y="5000636"/>
              <a:ext cx="2084125" cy="828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400" i="1" dirty="0" smtClean="0">
                  <a:solidFill>
                    <a:srgbClr val="000000"/>
                  </a:solidFill>
                  <a:latin typeface="+mj-lt"/>
                </a:rPr>
                <a:t>Causes basiques</a:t>
              </a: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5315401" y="2935026"/>
              <a:ext cx="513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 sz="1400" dirty="0">
                <a:latin typeface="+mj-lt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6355778" y="3336655"/>
              <a:ext cx="2431064" cy="145455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fr-FR" sz="1400" dirty="0" smtClean="0">
                  <a:solidFill>
                    <a:schemeClr val="bg1"/>
                  </a:solidFill>
                  <a:latin typeface="+mj-lt"/>
                  <a:ea typeface="Arial" charset="0"/>
                </a:rPr>
                <a:t>Environnement insalubre et services de santé inadaptés</a:t>
              </a:r>
              <a:endParaRPr lang="fr-FR" sz="1400" dirty="0">
                <a:solidFill>
                  <a:schemeClr val="bg1"/>
                </a:solidFill>
                <a:latin typeface="+mj-lt"/>
                <a:ea typeface="Arial" charset="0"/>
              </a:endParaRPr>
            </a:p>
          </p:txBody>
        </p:sp>
        <p:cxnSp>
          <p:nvCxnSpPr>
            <p:cNvPr id="13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4635986" y="2347270"/>
              <a:ext cx="200821" cy="3666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4" name="Straight Arrow Connector 27"/>
            <p:cNvCxnSpPr>
              <a:cxnSpLocks noChangeShapeType="1"/>
            </p:cNvCxnSpPr>
            <p:nvPr/>
          </p:nvCxnSpPr>
          <p:spPr bwMode="auto">
            <a:xfrm rot="10800000">
              <a:off x="6355778" y="2367430"/>
              <a:ext cx="378874" cy="2454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4440437" y="1544624"/>
              <a:ext cx="2357269" cy="979000"/>
            </a:xfrm>
            <a:prstGeom prst="ellipse">
              <a:avLst/>
            </a:prstGeom>
            <a:solidFill>
              <a:srgbClr val="B95B2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fr-FR" sz="1400" dirty="0" smtClean="0">
                  <a:solidFill>
                    <a:schemeClr val="bg1"/>
                  </a:solidFill>
                  <a:latin typeface="+mj-lt"/>
                  <a:ea typeface="Arial" charset="0"/>
                </a:rPr>
                <a:t>Malnutrition maternelle et infantile</a:t>
              </a:r>
              <a:endParaRPr lang="fr-FR" sz="1400" dirty="0">
                <a:solidFill>
                  <a:schemeClr val="bg1"/>
                </a:solidFill>
                <a:latin typeface="+mj-lt"/>
                <a:ea typeface="Arial" charset="0"/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2487071" y="5000636"/>
              <a:ext cx="6264000" cy="828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fr-FR" sz="1400" dirty="0" smtClean="0">
                  <a:latin typeface="+mj-lt"/>
                  <a:ea typeface="Arial" charset="0"/>
                </a:rPr>
                <a:t>Ressources humaines, économiques, organisationnelles</a:t>
              </a:r>
            </a:p>
            <a:p>
              <a:pPr algn="ctr" eaLnBrk="0" hangingPunct="0">
                <a:defRPr/>
              </a:pPr>
              <a:r>
                <a:rPr lang="fr-FR" sz="1400" dirty="0" smtClean="0">
                  <a:latin typeface="+mj-lt"/>
                  <a:ea typeface="Arial" charset="0"/>
                </a:rPr>
                <a:t>Contexte socio-culturel, économique, politique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4403539" y="3336655"/>
              <a:ext cx="2431064" cy="145455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fr-FR" sz="1400" dirty="0" smtClean="0">
                  <a:solidFill>
                    <a:schemeClr val="bg1"/>
                  </a:solidFill>
                  <a:latin typeface="+mj-lt"/>
                  <a:ea typeface="Arial" charset="0"/>
                </a:rPr>
                <a:t>Pratiques de soins maternelles et infantiles inadaptées</a:t>
              </a:r>
              <a:endParaRPr lang="fr-FR" sz="1400" dirty="0">
                <a:solidFill>
                  <a:schemeClr val="bg1"/>
                </a:solidFill>
                <a:latin typeface="+mj-lt"/>
                <a:ea typeface="Arial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2428860" y="3336655"/>
              <a:ext cx="2431064" cy="145455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fr-FR" sz="1400" dirty="0" smtClean="0">
                  <a:solidFill>
                    <a:schemeClr val="bg1"/>
                  </a:solidFill>
                  <a:latin typeface="+mj-lt"/>
                  <a:ea typeface="Arial" charset="0"/>
                </a:rPr>
                <a:t>Insécurité alimentaire (disponibilité, accès)</a:t>
              </a:r>
              <a:endParaRPr lang="fr-FR" sz="1400" dirty="0">
                <a:solidFill>
                  <a:schemeClr val="bg1"/>
                </a:solidFill>
                <a:latin typeface="+mj-lt"/>
                <a:ea typeface="Arial" charset="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2857488" y="3143248"/>
              <a:ext cx="302488" cy="252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 sz="1400" dirty="0">
                <a:latin typeface="+mj-lt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 flipV="1">
              <a:off x="7786710" y="3143248"/>
              <a:ext cx="426233" cy="280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 sz="1400" dirty="0">
                <a:latin typeface="+mj-lt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5619071" y="3071810"/>
              <a:ext cx="0" cy="267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 sz="1400" dirty="0">
                <a:latin typeface="+mj-lt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5619071" y="4658100"/>
              <a:ext cx="0" cy="37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 sz="1400" dirty="0">
                <a:latin typeface="+mj-lt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7047833" y="4685764"/>
              <a:ext cx="238811" cy="3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 sz="1400" dirty="0">
                <a:latin typeface="+mj-lt"/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 flipV="1">
              <a:off x="3721992" y="4685764"/>
              <a:ext cx="189437" cy="3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 sz="1400" dirty="0">
                <a:latin typeface="+mj-lt"/>
              </a:endParaRPr>
            </a:p>
          </p:txBody>
        </p:sp>
      </p:grpSp>
      <p:sp>
        <p:nvSpPr>
          <p:cNvPr id="26" name="Flèche vers le bas 25"/>
          <p:cNvSpPr/>
          <p:nvPr/>
        </p:nvSpPr>
        <p:spPr>
          <a:xfrm rot="2282944">
            <a:off x="7442848" y="1649922"/>
            <a:ext cx="1288450" cy="28587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WASH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338554"/>
            <a:ext cx="8429652" cy="749812"/>
          </a:xfrm>
        </p:spPr>
        <p:txBody>
          <a:bodyPr/>
          <a:lstStyle/>
          <a:p>
            <a:r>
              <a:rPr lang="fr-FR" dirty="0" smtClean="0"/>
              <a:t>Un cercle vicieux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A56B-1DE4-4653-959F-66EB890D4AF3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892260987"/>
              </p:ext>
            </p:extLst>
          </p:nvPr>
        </p:nvGraphicFramePr>
        <p:xfrm>
          <a:off x="1881174" y="19073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1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-powerpoint-Gret-França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Modèle-powerpoint-Gret-Français</Template>
  <TotalTime>2139</TotalTime>
  <Words>472</Words>
  <Application>Microsoft Office PowerPoint</Application>
  <PresentationFormat>Affichage à l'écran (4:3)</PresentationFormat>
  <Paragraphs>107</Paragraphs>
  <Slides>14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Modèle-powerpoint-Gret-Français</vt:lpstr>
      <vt:lpstr>« WASH in Nut » Intégrer WASH et Nutrition, pourquoi et comment ? </vt:lpstr>
      <vt:lpstr>Contexte</vt:lpstr>
      <vt:lpstr>Quelques chiffres</vt:lpstr>
      <vt:lpstr>Types de malnutrition</vt:lpstr>
      <vt:lpstr>Taux de prévalence</vt:lpstr>
      <vt:lpstr>Conséquences de la malnutrition</vt:lpstr>
      <vt:lpstr>Lien entre EHA et Nutrition</vt:lpstr>
      <vt:lpstr>Facteurs déterminants de la malnutrition</vt:lpstr>
      <vt:lpstr>Un cercle vicieux</vt:lpstr>
      <vt:lpstr>Pathologies liées à l’EHA ayant un fort impact sur l’état nutritionnel</vt:lpstr>
      <vt:lpstr>Extrait de la boîte à images Nutrition</vt:lpstr>
      <vt:lpstr>Interventions WASH clés pour réduire le retard de croissance</vt:lpstr>
      <vt:lpstr>Expériences WASH in Nut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Marie-Christine Lebret</dc:creator>
  <cp:lastModifiedBy>toshiba</cp:lastModifiedBy>
  <cp:revision>24</cp:revision>
  <cp:lastPrinted>2016-03-29T12:51:51Z</cp:lastPrinted>
  <dcterms:created xsi:type="dcterms:W3CDTF">2015-04-17T09:42:10Z</dcterms:created>
  <dcterms:modified xsi:type="dcterms:W3CDTF">2016-03-31T20:25:58Z</dcterms:modified>
</cp:coreProperties>
</file>